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9"/>
  </p:notesMasterIdLst>
  <p:handoutMasterIdLst>
    <p:handoutMasterId r:id="rId10"/>
  </p:handoutMasterIdLst>
  <p:sldIdLst>
    <p:sldId id="258" r:id="rId2"/>
    <p:sldId id="257" r:id="rId3"/>
    <p:sldId id="259" r:id="rId4"/>
    <p:sldId id="260" r:id="rId5"/>
    <p:sldId id="263" r:id="rId6"/>
    <p:sldId id="265" r:id="rId7"/>
    <p:sldId id="262" r:id="rId8"/>
  </p:sldIdLst>
  <p:sldSz cx="7559675" cy="10691813"/>
  <p:notesSz cx="6865938" cy="9998075"/>
  <p:defaultTextStyle>
    <a:defPPr>
      <a:defRPr lang="es-ES_tradnl"/>
    </a:defPPr>
    <a:lvl1pPr marL="0" algn="l" defTabSz="816358" rtl="0" eaLnBrk="1" latinLnBrk="0" hangingPunct="1">
      <a:defRPr sz="1607" kern="1200">
        <a:solidFill>
          <a:schemeClr val="tx1"/>
        </a:solidFill>
        <a:latin typeface="+mn-lt"/>
        <a:ea typeface="+mn-ea"/>
        <a:cs typeface="+mn-cs"/>
      </a:defRPr>
    </a:lvl1pPr>
    <a:lvl2pPr marL="408179" algn="l" defTabSz="816358" rtl="0" eaLnBrk="1" latinLnBrk="0" hangingPunct="1">
      <a:defRPr sz="1607" kern="1200">
        <a:solidFill>
          <a:schemeClr val="tx1"/>
        </a:solidFill>
        <a:latin typeface="+mn-lt"/>
        <a:ea typeface="+mn-ea"/>
        <a:cs typeface="+mn-cs"/>
      </a:defRPr>
    </a:lvl2pPr>
    <a:lvl3pPr marL="816358" algn="l" defTabSz="816358" rtl="0" eaLnBrk="1" latinLnBrk="0" hangingPunct="1">
      <a:defRPr sz="1607" kern="1200">
        <a:solidFill>
          <a:schemeClr val="tx1"/>
        </a:solidFill>
        <a:latin typeface="+mn-lt"/>
        <a:ea typeface="+mn-ea"/>
        <a:cs typeface="+mn-cs"/>
      </a:defRPr>
    </a:lvl3pPr>
    <a:lvl4pPr marL="1224537" algn="l" defTabSz="816358" rtl="0" eaLnBrk="1" latinLnBrk="0" hangingPunct="1">
      <a:defRPr sz="1607" kern="1200">
        <a:solidFill>
          <a:schemeClr val="tx1"/>
        </a:solidFill>
        <a:latin typeface="+mn-lt"/>
        <a:ea typeface="+mn-ea"/>
        <a:cs typeface="+mn-cs"/>
      </a:defRPr>
    </a:lvl4pPr>
    <a:lvl5pPr marL="1632716" algn="l" defTabSz="816358" rtl="0" eaLnBrk="1" latinLnBrk="0" hangingPunct="1">
      <a:defRPr sz="1607" kern="1200">
        <a:solidFill>
          <a:schemeClr val="tx1"/>
        </a:solidFill>
        <a:latin typeface="+mn-lt"/>
        <a:ea typeface="+mn-ea"/>
        <a:cs typeface="+mn-cs"/>
      </a:defRPr>
    </a:lvl5pPr>
    <a:lvl6pPr marL="2040895" algn="l" defTabSz="816358" rtl="0" eaLnBrk="1" latinLnBrk="0" hangingPunct="1">
      <a:defRPr sz="1607" kern="1200">
        <a:solidFill>
          <a:schemeClr val="tx1"/>
        </a:solidFill>
        <a:latin typeface="+mn-lt"/>
        <a:ea typeface="+mn-ea"/>
        <a:cs typeface="+mn-cs"/>
      </a:defRPr>
    </a:lvl6pPr>
    <a:lvl7pPr marL="2449074" algn="l" defTabSz="816358" rtl="0" eaLnBrk="1" latinLnBrk="0" hangingPunct="1">
      <a:defRPr sz="1607" kern="1200">
        <a:solidFill>
          <a:schemeClr val="tx1"/>
        </a:solidFill>
        <a:latin typeface="+mn-lt"/>
        <a:ea typeface="+mn-ea"/>
        <a:cs typeface="+mn-cs"/>
      </a:defRPr>
    </a:lvl7pPr>
    <a:lvl8pPr marL="2857253" algn="l" defTabSz="816358" rtl="0" eaLnBrk="1" latinLnBrk="0" hangingPunct="1">
      <a:defRPr sz="1607" kern="1200">
        <a:solidFill>
          <a:schemeClr val="tx1"/>
        </a:solidFill>
        <a:latin typeface="+mn-lt"/>
        <a:ea typeface="+mn-ea"/>
        <a:cs typeface="+mn-cs"/>
      </a:defRPr>
    </a:lvl8pPr>
    <a:lvl9pPr marL="3265432" algn="l" defTabSz="816358" rtl="0" eaLnBrk="1" latinLnBrk="0" hangingPunct="1">
      <a:defRPr sz="160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509" userDrawn="1">
          <p15:clr>
            <a:srgbClr val="A4A3A4"/>
          </p15:clr>
        </p15:guide>
        <p15:guide id="2" pos="450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6C6C6"/>
    <a:srgbClr val="D4E3EE"/>
    <a:srgbClr val="949494"/>
    <a:srgbClr val="BBD336"/>
    <a:srgbClr val="505052"/>
    <a:srgbClr val="95B5D1"/>
    <a:srgbClr val="AE5A20"/>
    <a:srgbClr val="D5D900"/>
    <a:srgbClr val="BFBFBF"/>
    <a:srgbClr val="CBD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509" autoAdjust="0"/>
    <p:restoredTop sz="94322" autoAdjust="0"/>
  </p:normalViewPr>
  <p:slideViewPr>
    <p:cSldViewPr snapToGrid="0" snapToObjects="1">
      <p:cViewPr varScale="1">
        <p:scale>
          <a:sx n="55" d="100"/>
          <a:sy n="55" d="100"/>
        </p:scale>
        <p:origin x="1824" y="84"/>
      </p:cViewPr>
      <p:guideLst>
        <p:guide orient="horz" pos="3509"/>
        <p:guide pos="4500"/>
      </p:guideLst>
    </p:cSldViewPr>
  </p:slideViewPr>
  <p:notesTextViewPr>
    <p:cViewPr>
      <p:scale>
        <a:sx n="125" d="100"/>
        <a:sy n="125" d="100"/>
      </p:scale>
      <p:origin x="0" y="0"/>
    </p:cViewPr>
  </p:notesTextViewPr>
  <p:sorterViewPr>
    <p:cViewPr>
      <p:scale>
        <a:sx n="1" d="1"/>
        <a:sy n="1" d="1"/>
      </p:scale>
      <p:origin x="0" y="0"/>
    </p:cViewPr>
  </p:sorterViewPr>
  <p:notesViewPr>
    <p:cSldViewPr snapToGrid="0" snapToObjects="1">
      <p:cViewPr varScale="1">
        <p:scale>
          <a:sx n="80" d="100"/>
          <a:sy n="80" d="100"/>
        </p:scale>
        <p:origin x="3012" y="11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4975" cy="501650"/>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sz="quarter" idx="1"/>
          </p:nvPr>
        </p:nvSpPr>
        <p:spPr>
          <a:xfrm>
            <a:off x="3889375" y="0"/>
            <a:ext cx="2974975" cy="501650"/>
          </a:xfrm>
          <a:prstGeom prst="rect">
            <a:avLst/>
          </a:prstGeom>
        </p:spPr>
        <p:txBody>
          <a:bodyPr vert="horz" lIns="91440" tIns="45720" rIns="91440" bIns="45720" rtlCol="0"/>
          <a:lstStyle>
            <a:lvl1pPr algn="r">
              <a:defRPr sz="1200"/>
            </a:lvl1pPr>
          </a:lstStyle>
          <a:p>
            <a:fld id="{8A895F6F-C538-41DD-95C1-C5CD30796B9B}" type="datetimeFigureOut">
              <a:rPr lang="es-ES" smtClean="0"/>
              <a:t>11/10/2021</a:t>
            </a:fld>
            <a:endParaRPr lang="es-ES"/>
          </a:p>
        </p:txBody>
      </p:sp>
      <p:sp>
        <p:nvSpPr>
          <p:cNvPr id="4" name="Marcador de pie de página 3"/>
          <p:cNvSpPr>
            <a:spLocks noGrp="1"/>
          </p:cNvSpPr>
          <p:nvPr>
            <p:ph type="ftr" sz="quarter" idx="2"/>
          </p:nvPr>
        </p:nvSpPr>
        <p:spPr>
          <a:xfrm>
            <a:off x="0" y="9496425"/>
            <a:ext cx="2974975" cy="501650"/>
          </a:xfrm>
          <a:prstGeom prst="rect">
            <a:avLst/>
          </a:prstGeom>
        </p:spPr>
        <p:txBody>
          <a:bodyPr vert="horz" lIns="91440" tIns="45720" rIns="91440" bIns="45720" rtlCol="0" anchor="b"/>
          <a:lstStyle>
            <a:lvl1pPr algn="l">
              <a:defRPr sz="1200"/>
            </a:lvl1pPr>
          </a:lstStyle>
          <a:p>
            <a:endParaRPr lang="es-ES"/>
          </a:p>
        </p:txBody>
      </p:sp>
      <p:sp>
        <p:nvSpPr>
          <p:cNvPr id="5" name="Marcador de número de diapositiva 4"/>
          <p:cNvSpPr>
            <a:spLocks noGrp="1"/>
          </p:cNvSpPr>
          <p:nvPr>
            <p:ph type="sldNum" sz="quarter" idx="3"/>
          </p:nvPr>
        </p:nvSpPr>
        <p:spPr>
          <a:xfrm>
            <a:off x="3889375" y="9496425"/>
            <a:ext cx="2974975" cy="501650"/>
          </a:xfrm>
          <a:prstGeom prst="rect">
            <a:avLst/>
          </a:prstGeom>
        </p:spPr>
        <p:txBody>
          <a:bodyPr vert="horz" lIns="91440" tIns="45720" rIns="91440" bIns="45720" rtlCol="0" anchor="b"/>
          <a:lstStyle>
            <a:lvl1pPr algn="r">
              <a:defRPr sz="1200"/>
            </a:lvl1pPr>
          </a:lstStyle>
          <a:p>
            <a:fld id="{01A2865F-DCD3-4E9F-BED3-7DF25A055CCA}" type="slidenum">
              <a:rPr lang="es-ES" smtClean="0"/>
              <a:t>‹Nº›</a:t>
            </a:fld>
            <a:endParaRPr lang="es-ES"/>
          </a:p>
        </p:txBody>
      </p:sp>
    </p:spTree>
    <p:extLst>
      <p:ext uri="{BB962C8B-B14F-4D97-AF65-F5344CB8AC3E}">
        <p14:creationId xmlns:p14="http://schemas.microsoft.com/office/powerpoint/2010/main" val="139409610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1.svg>
</file>

<file path=ppt/media/image12.jpeg>
</file>

<file path=ppt/media/image13.png>
</file>

<file path=ppt/media/image13.svg>
</file>

<file path=ppt/media/image14.jpg>
</file>

<file path=ppt/media/image15.svg>
</file>

<file path=ppt/media/image2.png>
</file>

<file path=ppt/media/image3.png>
</file>

<file path=ppt/media/image4.png>
</file>

<file path=ppt/media/image5.tiff>
</file>

<file path=ppt/media/image6.tiff>
</file>

<file path=ppt/media/image7.png>
</file>

<file path=ppt/media/image8.jp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5240" cy="501640"/>
          </a:xfrm>
          <a:prstGeom prst="rect">
            <a:avLst/>
          </a:prstGeom>
        </p:spPr>
        <p:txBody>
          <a:bodyPr vert="horz" lIns="96359" tIns="48180" rIns="96359" bIns="48180" rtlCol="0"/>
          <a:lstStyle>
            <a:lvl1pPr algn="l">
              <a:defRPr sz="1300"/>
            </a:lvl1pPr>
          </a:lstStyle>
          <a:p>
            <a:endParaRPr lang="es-ES_tradnl"/>
          </a:p>
        </p:txBody>
      </p:sp>
      <p:sp>
        <p:nvSpPr>
          <p:cNvPr id="3" name="Marcador de fecha 2"/>
          <p:cNvSpPr>
            <a:spLocks noGrp="1"/>
          </p:cNvSpPr>
          <p:nvPr>
            <p:ph type="dt" idx="1"/>
          </p:nvPr>
        </p:nvSpPr>
        <p:spPr>
          <a:xfrm>
            <a:off x="3889109" y="0"/>
            <a:ext cx="2975240" cy="501640"/>
          </a:xfrm>
          <a:prstGeom prst="rect">
            <a:avLst/>
          </a:prstGeom>
        </p:spPr>
        <p:txBody>
          <a:bodyPr vert="horz" lIns="96359" tIns="48180" rIns="96359" bIns="48180" rtlCol="0"/>
          <a:lstStyle>
            <a:lvl1pPr algn="r">
              <a:defRPr sz="1300"/>
            </a:lvl1pPr>
          </a:lstStyle>
          <a:p>
            <a:fld id="{A4897252-E24A-0849-8E38-7AF9F1CD9552}" type="datetimeFigureOut">
              <a:rPr lang="es-ES_tradnl" smtClean="0"/>
              <a:t>11/10/2021</a:t>
            </a:fld>
            <a:endParaRPr lang="es-ES_tradnl"/>
          </a:p>
        </p:txBody>
      </p:sp>
      <p:sp>
        <p:nvSpPr>
          <p:cNvPr id="4" name="Marcador de imagen de diapositiva 3"/>
          <p:cNvSpPr>
            <a:spLocks noGrp="1" noRot="1" noChangeAspect="1"/>
          </p:cNvSpPr>
          <p:nvPr>
            <p:ph type="sldImg" idx="2"/>
          </p:nvPr>
        </p:nvSpPr>
        <p:spPr>
          <a:xfrm>
            <a:off x="2239963" y="1249363"/>
            <a:ext cx="2387600" cy="3375025"/>
          </a:xfrm>
          <a:prstGeom prst="rect">
            <a:avLst/>
          </a:prstGeom>
          <a:noFill/>
          <a:ln w="12700">
            <a:solidFill>
              <a:prstClr val="black"/>
            </a:solidFill>
          </a:ln>
        </p:spPr>
        <p:txBody>
          <a:bodyPr vert="horz" lIns="96359" tIns="48180" rIns="96359" bIns="48180" rtlCol="0" anchor="ctr"/>
          <a:lstStyle/>
          <a:p>
            <a:endParaRPr lang="es-ES_tradnl"/>
          </a:p>
        </p:txBody>
      </p:sp>
      <p:sp>
        <p:nvSpPr>
          <p:cNvPr id="5" name="Marcador de notas 4"/>
          <p:cNvSpPr>
            <a:spLocks noGrp="1"/>
          </p:cNvSpPr>
          <p:nvPr>
            <p:ph type="body" sz="quarter" idx="3"/>
          </p:nvPr>
        </p:nvSpPr>
        <p:spPr>
          <a:xfrm>
            <a:off x="686594" y="4811574"/>
            <a:ext cx="5492750" cy="3936742"/>
          </a:xfrm>
          <a:prstGeom prst="rect">
            <a:avLst/>
          </a:prstGeom>
        </p:spPr>
        <p:txBody>
          <a:bodyPr vert="horz" lIns="96359" tIns="48180" rIns="96359" bIns="4818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ES_tradnl"/>
          </a:p>
        </p:txBody>
      </p:sp>
      <p:sp>
        <p:nvSpPr>
          <p:cNvPr id="6" name="Marcador de pie de página 5"/>
          <p:cNvSpPr>
            <a:spLocks noGrp="1"/>
          </p:cNvSpPr>
          <p:nvPr>
            <p:ph type="ftr" sz="quarter" idx="4"/>
          </p:nvPr>
        </p:nvSpPr>
        <p:spPr>
          <a:xfrm>
            <a:off x="0" y="9496437"/>
            <a:ext cx="2975240" cy="501639"/>
          </a:xfrm>
          <a:prstGeom prst="rect">
            <a:avLst/>
          </a:prstGeom>
        </p:spPr>
        <p:txBody>
          <a:bodyPr vert="horz" lIns="96359" tIns="48180" rIns="96359" bIns="48180" rtlCol="0" anchor="b"/>
          <a:lstStyle>
            <a:lvl1pPr algn="l">
              <a:defRPr sz="1300"/>
            </a:lvl1pPr>
          </a:lstStyle>
          <a:p>
            <a:endParaRPr lang="es-ES_tradnl"/>
          </a:p>
        </p:txBody>
      </p:sp>
      <p:sp>
        <p:nvSpPr>
          <p:cNvPr id="7" name="Marcador de número de diapositiva 6"/>
          <p:cNvSpPr>
            <a:spLocks noGrp="1"/>
          </p:cNvSpPr>
          <p:nvPr>
            <p:ph type="sldNum" sz="quarter" idx="5"/>
          </p:nvPr>
        </p:nvSpPr>
        <p:spPr>
          <a:xfrm>
            <a:off x="3889109" y="9496437"/>
            <a:ext cx="2975240" cy="501639"/>
          </a:xfrm>
          <a:prstGeom prst="rect">
            <a:avLst/>
          </a:prstGeom>
        </p:spPr>
        <p:txBody>
          <a:bodyPr vert="horz" lIns="96359" tIns="48180" rIns="96359" bIns="48180" rtlCol="0" anchor="b"/>
          <a:lstStyle>
            <a:lvl1pPr algn="r">
              <a:defRPr sz="1300"/>
            </a:lvl1pPr>
          </a:lstStyle>
          <a:p>
            <a:fld id="{ED5B1236-3E7D-3D49-9F49-308A7639447B}" type="slidenum">
              <a:rPr lang="es-ES_tradnl" smtClean="0"/>
              <a:t>‹Nº›</a:t>
            </a:fld>
            <a:endParaRPr lang="es-ES_tradnl"/>
          </a:p>
        </p:txBody>
      </p:sp>
    </p:spTree>
    <p:extLst>
      <p:ext uri="{BB962C8B-B14F-4D97-AF65-F5344CB8AC3E}">
        <p14:creationId xmlns:p14="http://schemas.microsoft.com/office/powerpoint/2010/main" val="2110010672"/>
      </p:ext>
    </p:extLst>
  </p:cSld>
  <p:clrMap bg1="lt1" tx1="dk1" bg2="lt2" tx2="dk2" accent1="accent1" accent2="accent2" accent3="accent3" accent4="accent4" accent5="accent5" accent6="accent6" hlink="hlink" folHlink="folHlink"/>
  <p:notesStyle>
    <a:lvl1pPr marL="0" algn="l" defTabSz="816358" rtl="0" eaLnBrk="1" latinLnBrk="0" hangingPunct="1">
      <a:defRPr sz="1071" kern="1200">
        <a:solidFill>
          <a:schemeClr val="tx1"/>
        </a:solidFill>
        <a:latin typeface="+mn-lt"/>
        <a:ea typeface="+mn-ea"/>
        <a:cs typeface="+mn-cs"/>
      </a:defRPr>
    </a:lvl1pPr>
    <a:lvl2pPr marL="408179" algn="l" defTabSz="816358" rtl="0" eaLnBrk="1" latinLnBrk="0" hangingPunct="1">
      <a:defRPr sz="1071" kern="1200">
        <a:solidFill>
          <a:schemeClr val="tx1"/>
        </a:solidFill>
        <a:latin typeface="+mn-lt"/>
        <a:ea typeface="+mn-ea"/>
        <a:cs typeface="+mn-cs"/>
      </a:defRPr>
    </a:lvl2pPr>
    <a:lvl3pPr marL="816358" algn="l" defTabSz="816358" rtl="0" eaLnBrk="1" latinLnBrk="0" hangingPunct="1">
      <a:defRPr sz="1071" kern="1200">
        <a:solidFill>
          <a:schemeClr val="tx1"/>
        </a:solidFill>
        <a:latin typeface="+mn-lt"/>
        <a:ea typeface="+mn-ea"/>
        <a:cs typeface="+mn-cs"/>
      </a:defRPr>
    </a:lvl3pPr>
    <a:lvl4pPr marL="1224537" algn="l" defTabSz="816358" rtl="0" eaLnBrk="1" latinLnBrk="0" hangingPunct="1">
      <a:defRPr sz="1071" kern="1200">
        <a:solidFill>
          <a:schemeClr val="tx1"/>
        </a:solidFill>
        <a:latin typeface="+mn-lt"/>
        <a:ea typeface="+mn-ea"/>
        <a:cs typeface="+mn-cs"/>
      </a:defRPr>
    </a:lvl4pPr>
    <a:lvl5pPr marL="1632716" algn="l" defTabSz="816358" rtl="0" eaLnBrk="1" latinLnBrk="0" hangingPunct="1">
      <a:defRPr sz="1071" kern="1200">
        <a:solidFill>
          <a:schemeClr val="tx1"/>
        </a:solidFill>
        <a:latin typeface="+mn-lt"/>
        <a:ea typeface="+mn-ea"/>
        <a:cs typeface="+mn-cs"/>
      </a:defRPr>
    </a:lvl5pPr>
    <a:lvl6pPr marL="2040895" algn="l" defTabSz="816358" rtl="0" eaLnBrk="1" latinLnBrk="0" hangingPunct="1">
      <a:defRPr sz="1071" kern="1200">
        <a:solidFill>
          <a:schemeClr val="tx1"/>
        </a:solidFill>
        <a:latin typeface="+mn-lt"/>
        <a:ea typeface="+mn-ea"/>
        <a:cs typeface="+mn-cs"/>
      </a:defRPr>
    </a:lvl6pPr>
    <a:lvl7pPr marL="2449074" algn="l" defTabSz="816358" rtl="0" eaLnBrk="1" latinLnBrk="0" hangingPunct="1">
      <a:defRPr sz="1071" kern="1200">
        <a:solidFill>
          <a:schemeClr val="tx1"/>
        </a:solidFill>
        <a:latin typeface="+mn-lt"/>
        <a:ea typeface="+mn-ea"/>
        <a:cs typeface="+mn-cs"/>
      </a:defRPr>
    </a:lvl7pPr>
    <a:lvl8pPr marL="2857253" algn="l" defTabSz="816358" rtl="0" eaLnBrk="1" latinLnBrk="0" hangingPunct="1">
      <a:defRPr sz="1071" kern="1200">
        <a:solidFill>
          <a:schemeClr val="tx1"/>
        </a:solidFill>
        <a:latin typeface="+mn-lt"/>
        <a:ea typeface="+mn-ea"/>
        <a:cs typeface="+mn-cs"/>
      </a:defRPr>
    </a:lvl8pPr>
    <a:lvl9pPr marL="3265432" algn="l" defTabSz="816358" rtl="0" eaLnBrk="1" latinLnBrk="0" hangingPunct="1">
      <a:defRPr sz="107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ES" dirty="0"/>
          </a:p>
        </p:txBody>
      </p:sp>
      <p:sp>
        <p:nvSpPr>
          <p:cNvPr id="4" name="Slide Number Placeholder 3"/>
          <p:cNvSpPr>
            <a:spLocks noGrp="1"/>
          </p:cNvSpPr>
          <p:nvPr>
            <p:ph type="sldNum" sz="quarter" idx="5"/>
          </p:nvPr>
        </p:nvSpPr>
        <p:spPr/>
        <p:txBody>
          <a:bodyPr/>
          <a:lstStyle/>
          <a:p>
            <a:fld id="{ED5B1236-3E7D-3D49-9F49-308A7639447B}" type="slidenum">
              <a:rPr lang="es-ES_tradnl" smtClean="0"/>
              <a:t>1</a:t>
            </a:fld>
            <a:endParaRPr lang="es-ES_tradnl"/>
          </a:p>
        </p:txBody>
      </p:sp>
    </p:spTree>
    <p:extLst>
      <p:ext uri="{BB962C8B-B14F-4D97-AF65-F5344CB8AC3E}">
        <p14:creationId xmlns:p14="http://schemas.microsoft.com/office/powerpoint/2010/main" val="1012520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8E57A73-FF07-504E-B6CC-231BBDC80C91}"/>
              </a:ext>
            </a:extLst>
          </p:cNvPr>
          <p:cNvSpPr/>
          <p:nvPr userDrawn="1"/>
        </p:nvSpPr>
        <p:spPr>
          <a:xfrm>
            <a:off x="-1" y="3589879"/>
            <a:ext cx="7559676" cy="3962386"/>
          </a:xfrm>
          <a:prstGeom prst="rect">
            <a:avLst/>
          </a:prstGeom>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Espace réservé du titre 7">
            <a:extLst>
              <a:ext uri="{FF2B5EF4-FFF2-40B4-BE49-F238E27FC236}">
                <a16:creationId xmlns:a16="http://schemas.microsoft.com/office/drawing/2014/main" id="{4CD9C83D-EA8D-E047-A060-401922AFE7F1}"/>
              </a:ext>
            </a:extLst>
          </p:cNvPr>
          <p:cNvSpPr txBox="1">
            <a:spLocks/>
          </p:cNvSpPr>
          <p:nvPr userDrawn="1"/>
        </p:nvSpPr>
        <p:spPr>
          <a:xfrm>
            <a:off x="1587260" y="96253"/>
            <a:ext cx="5972415" cy="506025"/>
          </a:xfrm>
          <a:prstGeom prst="rect">
            <a:avLst/>
          </a:prstGeom>
        </p:spPr>
        <p:txBody>
          <a:bodyPr vert="horz" lIns="91440" tIns="45720" rIns="91440" bIns="45720" rtlCol="0" anchor="ctr">
            <a:noAutofit/>
          </a:bodyPr>
          <a:lstStyle>
            <a:lvl1pPr algn="r" defTabSz="1425572" rtl="0" eaLnBrk="1" latinLnBrk="0" hangingPunct="1">
              <a:lnSpc>
                <a:spcPct val="90000"/>
              </a:lnSpc>
              <a:spcBef>
                <a:spcPct val="0"/>
              </a:spcBef>
              <a:buNone/>
              <a:defRPr sz="1200" b="1" i="0" kern="1200">
                <a:solidFill>
                  <a:srgbClr val="949494"/>
                </a:solidFill>
                <a:latin typeface="Avenir Heavy" panose="02000503020000020003" pitchFamily="2" charset="0"/>
                <a:ea typeface="+mj-ea"/>
                <a:cs typeface="+mj-cs"/>
              </a:defRPr>
            </a:lvl1pPr>
          </a:lstStyle>
          <a:p>
            <a:r>
              <a:rPr lang="fr-FR" sz="1400" dirty="0" err="1"/>
              <a:t>Stretchable</a:t>
            </a:r>
            <a:r>
              <a:rPr lang="fr-FR" sz="1400" dirty="0"/>
              <a:t> Electronics, </a:t>
            </a:r>
            <a:r>
              <a:rPr lang="fr-FR" sz="1400" dirty="0" err="1"/>
              <a:t>Smarter</a:t>
            </a:r>
            <a:r>
              <a:rPr lang="fr-FR" sz="1400" dirty="0"/>
              <a:t> </a:t>
            </a:r>
            <a:r>
              <a:rPr lang="fr-FR" sz="1400" dirty="0" err="1"/>
              <a:t>Connectivity</a:t>
            </a:r>
            <a:endParaRPr lang="en-US" sz="1400" dirty="0"/>
          </a:p>
        </p:txBody>
      </p:sp>
      <p:sp>
        <p:nvSpPr>
          <p:cNvPr id="6" name="Espace réservé pour une image  5">
            <a:extLst>
              <a:ext uri="{FF2B5EF4-FFF2-40B4-BE49-F238E27FC236}">
                <a16:creationId xmlns:a16="http://schemas.microsoft.com/office/drawing/2014/main" id="{01532172-12D6-D446-AC59-B44F307CAD37}"/>
              </a:ext>
            </a:extLst>
          </p:cNvPr>
          <p:cNvSpPr>
            <a:spLocks noGrp="1"/>
          </p:cNvSpPr>
          <p:nvPr>
            <p:ph type="pic" sz="quarter" idx="10"/>
          </p:nvPr>
        </p:nvSpPr>
        <p:spPr>
          <a:xfrm>
            <a:off x="0" y="3589879"/>
            <a:ext cx="7559673" cy="3691466"/>
          </a:xfrm>
          <a:prstGeom prst="rect">
            <a:avLst/>
          </a:prstGeom>
        </p:spPr>
        <p:txBody>
          <a:bodyPr/>
          <a:lstStyle/>
          <a:p>
            <a:endParaRPr lang="en-US"/>
          </a:p>
        </p:txBody>
      </p:sp>
      <p:sp>
        <p:nvSpPr>
          <p:cNvPr id="7" name="Titre 6">
            <a:extLst>
              <a:ext uri="{FF2B5EF4-FFF2-40B4-BE49-F238E27FC236}">
                <a16:creationId xmlns:a16="http://schemas.microsoft.com/office/drawing/2014/main" id="{FF847BF3-C413-C443-AC7B-BE66C041AB14}"/>
              </a:ext>
            </a:extLst>
          </p:cNvPr>
          <p:cNvSpPr>
            <a:spLocks noGrp="1"/>
          </p:cNvSpPr>
          <p:nvPr>
            <p:ph type="title" hasCustomPrompt="1"/>
          </p:nvPr>
        </p:nvSpPr>
        <p:spPr>
          <a:xfrm>
            <a:off x="1" y="8983808"/>
            <a:ext cx="7559674" cy="554727"/>
          </a:xfr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lvl1pPr algn="r">
              <a:defRPr lang="en-US" sz="3200">
                <a:solidFill>
                  <a:srgbClr val="BBD336"/>
                </a:solidFill>
                <a:latin typeface="Avenir Book" panose="02000503020000020003" pitchFamily="2" charset="0"/>
                <a:ea typeface="+mn-ea"/>
                <a:cs typeface="+mn-cs"/>
              </a:defRPr>
            </a:lvl1pPr>
          </a:lstStyle>
          <a:p>
            <a:pPr marL="0" lvl="0" algn="ctr" defTabSz="816358"/>
            <a:r>
              <a:rPr lang="fr-FR" dirty="0"/>
              <a:t>MODIFIEZ LE STYLE DU TITRE</a:t>
            </a:r>
            <a:endParaRPr lang="en-US" dirty="0"/>
          </a:p>
        </p:txBody>
      </p:sp>
      <p:sp>
        <p:nvSpPr>
          <p:cNvPr id="10" name="Espace réservé du texte 9">
            <a:extLst>
              <a:ext uri="{FF2B5EF4-FFF2-40B4-BE49-F238E27FC236}">
                <a16:creationId xmlns:a16="http://schemas.microsoft.com/office/drawing/2014/main" id="{FE4247E4-B005-ED45-928B-193C27E1F899}"/>
              </a:ext>
            </a:extLst>
          </p:cNvPr>
          <p:cNvSpPr>
            <a:spLocks noGrp="1"/>
          </p:cNvSpPr>
          <p:nvPr>
            <p:ph type="body" sz="quarter" idx="11"/>
          </p:nvPr>
        </p:nvSpPr>
        <p:spPr>
          <a:xfrm>
            <a:off x="0" y="9418222"/>
            <a:ext cx="7559673" cy="506025"/>
          </a:xfrm>
          <a:prstGeom prst="rect">
            <a:avLst/>
          </a:prstGeom>
        </p:spPr>
        <p:txBody>
          <a:bodyPr/>
          <a:lstStyle>
            <a:lvl1pPr algn="r">
              <a:defRPr sz="2000" b="1">
                <a:solidFill>
                  <a:srgbClr val="505052"/>
                </a:solidFill>
              </a:defRPr>
            </a:lvl1pPr>
          </a:lstStyle>
          <a:p>
            <a:pPr lvl="0"/>
            <a:r>
              <a:rPr lang="fr-FR" dirty="0"/>
              <a:t>Cliquez pour modifier les styles du texte du masque</a:t>
            </a:r>
          </a:p>
        </p:txBody>
      </p:sp>
      <p:sp>
        <p:nvSpPr>
          <p:cNvPr id="14" name="Rectangle : avec coin rogné 13">
            <a:extLst>
              <a:ext uri="{FF2B5EF4-FFF2-40B4-BE49-F238E27FC236}">
                <a16:creationId xmlns:a16="http://schemas.microsoft.com/office/drawing/2014/main" id="{507CEAE4-B3FA-584F-8F9E-5102FF60A7C0}"/>
              </a:ext>
            </a:extLst>
          </p:cNvPr>
          <p:cNvSpPr/>
          <p:nvPr userDrawn="1"/>
        </p:nvSpPr>
        <p:spPr>
          <a:xfrm flipH="1">
            <a:off x="3609473" y="9887832"/>
            <a:ext cx="3950193" cy="439604"/>
          </a:xfrm>
          <a:prstGeom prst="snip1Rect">
            <a:avLst>
              <a:gd name="adj" fmla="val 0"/>
            </a:avLst>
          </a:prstGeom>
          <a:solidFill>
            <a:srgbClr val="505052">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400" dirty="0">
                <a:latin typeface="Avenir Book" panose="02000503020000020003" pitchFamily="2" charset="0"/>
              </a:rPr>
              <a:t>PRODUCT &amp; DATA SHEET</a:t>
            </a:r>
          </a:p>
        </p:txBody>
      </p:sp>
    </p:spTree>
    <p:extLst>
      <p:ext uri="{BB962C8B-B14F-4D97-AF65-F5344CB8AC3E}">
        <p14:creationId xmlns:p14="http://schemas.microsoft.com/office/powerpoint/2010/main" val="1361473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sposition personnalisé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F9283F0-7E47-8849-8E34-435711E27DE7}"/>
              </a:ext>
            </a:extLst>
          </p:cNvPr>
          <p:cNvSpPr>
            <a:spLocks noGrp="1"/>
          </p:cNvSpPr>
          <p:nvPr>
            <p:ph type="title"/>
          </p:nvPr>
        </p:nvSpPr>
        <p:spPr/>
        <p:txBody>
          <a:bodyPr/>
          <a:lstStyle/>
          <a:p>
            <a:r>
              <a:rPr lang="fr-FR"/>
              <a:t>Modifiez le style du titre</a:t>
            </a:r>
            <a:endParaRPr lang="en-US"/>
          </a:p>
        </p:txBody>
      </p:sp>
    </p:spTree>
    <p:extLst>
      <p:ext uri="{BB962C8B-B14F-4D97-AF65-F5344CB8AC3E}">
        <p14:creationId xmlns:p14="http://schemas.microsoft.com/office/powerpoint/2010/main" val="326114485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7E31096E-D5D2-C949-8F78-F99EADABCB55}"/>
              </a:ext>
            </a:extLst>
          </p:cNvPr>
          <p:cNvPicPr>
            <a:picLocks noChangeAspect="1"/>
          </p:cNvPicPr>
          <p:nvPr userDrawn="1"/>
        </p:nvPicPr>
        <p:blipFill>
          <a:blip r:embed="rId4"/>
          <a:stretch>
            <a:fillRect/>
          </a:stretch>
        </p:blipFill>
        <p:spPr>
          <a:xfrm>
            <a:off x="160421" y="96253"/>
            <a:ext cx="1587260" cy="506025"/>
          </a:xfrm>
          <a:prstGeom prst="rect">
            <a:avLst/>
          </a:prstGeom>
        </p:spPr>
      </p:pic>
      <p:sp>
        <p:nvSpPr>
          <p:cNvPr id="8" name="Espace réservé du titre 7">
            <a:extLst>
              <a:ext uri="{FF2B5EF4-FFF2-40B4-BE49-F238E27FC236}">
                <a16:creationId xmlns:a16="http://schemas.microsoft.com/office/drawing/2014/main" id="{9F5ED164-4BC2-924A-916C-3C3C856293BA}"/>
              </a:ext>
            </a:extLst>
          </p:cNvPr>
          <p:cNvSpPr>
            <a:spLocks noGrp="1"/>
          </p:cNvSpPr>
          <p:nvPr>
            <p:ph type="title"/>
          </p:nvPr>
        </p:nvSpPr>
        <p:spPr>
          <a:xfrm>
            <a:off x="2518611" y="96252"/>
            <a:ext cx="5041064" cy="506025"/>
          </a:xfrm>
          <a:prstGeom prst="rect">
            <a:avLst/>
          </a:prstGeom>
        </p:spPr>
        <p:txBody>
          <a:bodyPr vert="horz" lIns="91440" tIns="45720" rIns="91440" bIns="45720" rtlCol="0" anchor="ctr">
            <a:noAutofit/>
          </a:bodyPr>
          <a:lstStyle/>
          <a:p>
            <a:r>
              <a:rPr lang="fr-FR" dirty="0" err="1"/>
              <a:t>Stretchable</a:t>
            </a:r>
            <a:r>
              <a:rPr lang="fr-FR" dirty="0"/>
              <a:t> Electronics, </a:t>
            </a:r>
            <a:r>
              <a:rPr lang="fr-FR" dirty="0" err="1"/>
              <a:t>Smarter</a:t>
            </a:r>
            <a:r>
              <a:rPr lang="fr-FR" dirty="0"/>
              <a:t> </a:t>
            </a:r>
            <a:r>
              <a:rPr lang="fr-FR" dirty="0" err="1"/>
              <a:t>Connectivity</a:t>
            </a:r>
            <a:endParaRPr lang="en-US" dirty="0"/>
          </a:p>
        </p:txBody>
      </p:sp>
      <p:cxnSp>
        <p:nvCxnSpPr>
          <p:cNvPr id="12" name="Connecteur droit 11">
            <a:extLst>
              <a:ext uri="{FF2B5EF4-FFF2-40B4-BE49-F238E27FC236}">
                <a16:creationId xmlns:a16="http://schemas.microsoft.com/office/drawing/2014/main" id="{34BD3D18-3385-1040-AB3B-B1F2CD552995}"/>
              </a:ext>
            </a:extLst>
          </p:cNvPr>
          <p:cNvCxnSpPr>
            <a:cxnSpLocks/>
          </p:cNvCxnSpPr>
          <p:nvPr userDrawn="1"/>
        </p:nvCxnSpPr>
        <p:spPr>
          <a:xfrm flipH="1">
            <a:off x="0" y="696474"/>
            <a:ext cx="7559676" cy="0"/>
          </a:xfrm>
          <a:prstGeom prst="line">
            <a:avLst/>
          </a:prstGeom>
          <a:ln>
            <a:solidFill>
              <a:srgbClr val="94949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815275"/>
      </p:ext>
    </p:extLst>
  </p:cSld>
  <p:clrMap bg1="lt1" tx1="dk1" bg2="lt2" tx2="dk2" accent1="accent1" accent2="accent2" accent3="accent3" accent4="accent4" accent5="accent5" accent6="accent6" hlink="hlink" folHlink="folHlink"/>
  <p:sldLayoutIdLst>
    <p:sldLayoutId id="2147483697" r:id="rId1"/>
    <p:sldLayoutId id="2147483698" r:id="rId2"/>
  </p:sldLayoutIdLst>
  <p:hf hdr="0" ftr="0" dt="0"/>
  <p:txStyles>
    <p:titleStyle>
      <a:lvl1pPr algn="r" defTabSz="1425572" rtl="0" eaLnBrk="1" latinLnBrk="0" hangingPunct="1">
        <a:lnSpc>
          <a:spcPct val="90000"/>
        </a:lnSpc>
        <a:spcBef>
          <a:spcPct val="0"/>
        </a:spcBef>
        <a:buNone/>
        <a:defRPr sz="1400" b="1" i="0" kern="1200">
          <a:solidFill>
            <a:srgbClr val="949494"/>
          </a:solidFill>
          <a:latin typeface="Avenir Heavy" panose="02000503020000020003" pitchFamily="2" charset="0"/>
          <a:ea typeface="+mj-ea"/>
          <a:cs typeface="+mj-cs"/>
        </a:defRPr>
      </a:lvl1pPr>
    </p:titleStyle>
    <p:bodyStyle>
      <a:lvl1pPr marL="0" indent="0" algn="l" defTabSz="1425572" rtl="0" eaLnBrk="1" latinLnBrk="0" hangingPunct="1">
        <a:lnSpc>
          <a:spcPct val="90000"/>
        </a:lnSpc>
        <a:spcBef>
          <a:spcPts val="1559"/>
        </a:spcBef>
        <a:buFont typeface="Arial" panose="020B0604020202020204" pitchFamily="34" charset="0"/>
        <a:buNone/>
        <a:defRPr sz="2494" b="0" i="0" kern="1200">
          <a:solidFill>
            <a:schemeClr val="accent3"/>
          </a:solidFill>
          <a:latin typeface="Avenir Light" panose="020B0402020203020204" pitchFamily="34" charset="77"/>
          <a:ea typeface="+mn-ea"/>
          <a:cs typeface="+mn-cs"/>
        </a:defRPr>
      </a:lvl1pPr>
      <a:lvl2pPr marL="1069179" indent="-356393" algn="l" defTabSz="1425572" rtl="0" eaLnBrk="1" latinLnBrk="0" hangingPunct="1">
        <a:lnSpc>
          <a:spcPct val="90000"/>
        </a:lnSpc>
        <a:spcBef>
          <a:spcPts val="780"/>
        </a:spcBef>
        <a:buFont typeface="Arial" panose="020B0604020202020204" pitchFamily="34" charset="0"/>
        <a:buChar char="•"/>
        <a:defRPr sz="3742" kern="1200">
          <a:solidFill>
            <a:schemeClr val="tx1"/>
          </a:solidFill>
          <a:latin typeface="+mn-lt"/>
          <a:ea typeface="+mn-ea"/>
          <a:cs typeface="+mn-cs"/>
        </a:defRPr>
      </a:lvl2pPr>
      <a:lvl3pPr marL="1781966" indent="-356393" algn="l" defTabSz="1425572" rtl="0" eaLnBrk="1" latinLnBrk="0" hangingPunct="1">
        <a:lnSpc>
          <a:spcPct val="90000"/>
        </a:lnSpc>
        <a:spcBef>
          <a:spcPts val="780"/>
        </a:spcBef>
        <a:buFont typeface="Arial" panose="020B0604020202020204" pitchFamily="34" charset="0"/>
        <a:buChar char="•"/>
        <a:defRPr sz="3118" kern="1200">
          <a:solidFill>
            <a:schemeClr val="tx1"/>
          </a:solidFill>
          <a:latin typeface="+mn-lt"/>
          <a:ea typeface="+mn-ea"/>
          <a:cs typeface="+mn-cs"/>
        </a:defRPr>
      </a:lvl3pPr>
      <a:lvl4pPr marL="2494752" indent="-356393" algn="l" defTabSz="1425572"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4pPr>
      <a:lvl5pPr marL="3207538" indent="-356393" algn="l" defTabSz="1425572"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5pPr>
      <a:lvl6pPr marL="3920324" indent="-356393" algn="l" defTabSz="1425572"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6pPr>
      <a:lvl7pPr marL="4633110" indent="-356393" algn="l" defTabSz="1425572"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7pPr>
      <a:lvl8pPr marL="5345897" indent="-356393" algn="l" defTabSz="1425572"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8pPr>
      <a:lvl9pPr marL="6058683" indent="-356393" algn="l" defTabSz="1425572"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9pPr>
    </p:bodyStyle>
    <p:otherStyle>
      <a:defPPr>
        <a:defRPr lang="es-ES"/>
      </a:defPPr>
      <a:lvl1pPr marL="0" algn="l" defTabSz="1425572" rtl="0" eaLnBrk="1" latinLnBrk="0" hangingPunct="1">
        <a:defRPr sz="2806" kern="1200">
          <a:solidFill>
            <a:schemeClr val="tx1"/>
          </a:solidFill>
          <a:latin typeface="+mn-lt"/>
          <a:ea typeface="+mn-ea"/>
          <a:cs typeface="+mn-cs"/>
        </a:defRPr>
      </a:lvl1pPr>
      <a:lvl2pPr marL="712786" algn="l" defTabSz="1425572" rtl="0" eaLnBrk="1" latinLnBrk="0" hangingPunct="1">
        <a:defRPr sz="2806" kern="1200">
          <a:solidFill>
            <a:schemeClr val="tx1"/>
          </a:solidFill>
          <a:latin typeface="+mn-lt"/>
          <a:ea typeface="+mn-ea"/>
          <a:cs typeface="+mn-cs"/>
        </a:defRPr>
      </a:lvl2pPr>
      <a:lvl3pPr marL="1425572" algn="l" defTabSz="1425572" rtl="0" eaLnBrk="1" latinLnBrk="0" hangingPunct="1">
        <a:defRPr sz="2806" kern="1200">
          <a:solidFill>
            <a:schemeClr val="tx1"/>
          </a:solidFill>
          <a:latin typeface="+mn-lt"/>
          <a:ea typeface="+mn-ea"/>
          <a:cs typeface="+mn-cs"/>
        </a:defRPr>
      </a:lvl3pPr>
      <a:lvl4pPr marL="2138359" algn="l" defTabSz="1425572" rtl="0" eaLnBrk="1" latinLnBrk="0" hangingPunct="1">
        <a:defRPr sz="2806" kern="1200">
          <a:solidFill>
            <a:schemeClr val="tx1"/>
          </a:solidFill>
          <a:latin typeface="+mn-lt"/>
          <a:ea typeface="+mn-ea"/>
          <a:cs typeface="+mn-cs"/>
        </a:defRPr>
      </a:lvl4pPr>
      <a:lvl5pPr marL="2851145" algn="l" defTabSz="1425572" rtl="0" eaLnBrk="1" latinLnBrk="0" hangingPunct="1">
        <a:defRPr sz="2806" kern="1200">
          <a:solidFill>
            <a:schemeClr val="tx1"/>
          </a:solidFill>
          <a:latin typeface="+mn-lt"/>
          <a:ea typeface="+mn-ea"/>
          <a:cs typeface="+mn-cs"/>
        </a:defRPr>
      </a:lvl5pPr>
      <a:lvl6pPr marL="3563931" algn="l" defTabSz="1425572" rtl="0" eaLnBrk="1" latinLnBrk="0" hangingPunct="1">
        <a:defRPr sz="2806" kern="1200">
          <a:solidFill>
            <a:schemeClr val="tx1"/>
          </a:solidFill>
          <a:latin typeface="+mn-lt"/>
          <a:ea typeface="+mn-ea"/>
          <a:cs typeface="+mn-cs"/>
        </a:defRPr>
      </a:lvl6pPr>
      <a:lvl7pPr marL="4276717" algn="l" defTabSz="1425572" rtl="0" eaLnBrk="1" latinLnBrk="0" hangingPunct="1">
        <a:defRPr sz="2806" kern="1200">
          <a:solidFill>
            <a:schemeClr val="tx1"/>
          </a:solidFill>
          <a:latin typeface="+mn-lt"/>
          <a:ea typeface="+mn-ea"/>
          <a:cs typeface="+mn-cs"/>
        </a:defRPr>
      </a:lvl7pPr>
      <a:lvl8pPr marL="4989504" algn="l" defTabSz="1425572" rtl="0" eaLnBrk="1" latinLnBrk="0" hangingPunct="1">
        <a:defRPr sz="2806" kern="1200">
          <a:solidFill>
            <a:schemeClr val="tx1"/>
          </a:solidFill>
          <a:latin typeface="+mn-lt"/>
          <a:ea typeface="+mn-ea"/>
          <a:cs typeface="+mn-cs"/>
        </a:defRPr>
      </a:lvl8pPr>
      <a:lvl9pPr marL="5702290" algn="l" defTabSz="1425572" rtl="0" eaLnBrk="1" latinLnBrk="0" hangingPunct="1">
        <a:defRPr sz="2806"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490" userDrawn="1">
          <p15:clr>
            <a:srgbClr val="F26B43"/>
          </p15:clr>
        </p15:guide>
        <p15:guide id="2" pos="3175" userDrawn="1">
          <p15:clr>
            <a:srgbClr val="F26B43"/>
          </p15:clr>
        </p15:guide>
        <p15:guide id="3" pos="212" userDrawn="1">
          <p15:clr>
            <a:srgbClr val="F26B43"/>
          </p15:clr>
        </p15:guide>
        <p15:guide id="4" pos="6137" userDrawn="1">
          <p15:clr>
            <a:srgbClr val="F26B43"/>
          </p15:clr>
        </p15:guide>
        <p15:guide id="5" orient="horz" pos="8356" userDrawn="1">
          <p15:clr>
            <a:srgbClr val="F26B43"/>
          </p15:clr>
        </p15:guide>
        <p15:guide id="6" orient="horz" pos="62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file:///C:\Users\SZ\Desktop\info@sensingtex.com" TargetMode="External"/><Relationship Id="rId1" Type="http://schemas.openxmlformats.org/officeDocument/2006/relationships/slideLayout" Target="../slideLayouts/slideLayout2.xml"/><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tiff"/><Relationship Id="rId7" Type="http://schemas.openxmlformats.org/officeDocument/2006/relationships/image" Target="../media/image9.png"/><Relationship Id="rId12" Type="http://schemas.openxmlformats.org/officeDocument/2006/relationships/image" Target="../media/image15.svg"/><Relationship Id="rId2" Type="http://schemas.openxmlformats.org/officeDocument/2006/relationships/image" Target="../media/image5.tiff"/><Relationship Id="rId1" Type="http://schemas.openxmlformats.org/officeDocument/2006/relationships/slideLayout" Target="../slideLayouts/slideLayout2.xml"/><Relationship Id="rId6" Type="http://schemas.openxmlformats.org/officeDocument/2006/relationships/image" Target="../media/image8.jpg"/><Relationship Id="rId11" Type="http://schemas.openxmlformats.org/officeDocument/2006/relationships/image" Target="../media/image11.png"/><Relationship Id="rId5" Type="http://schemas.openxmlformats.org/officeDocument/2006/relationships/image" Target="../media/image8.svg"/><Relationship Id="rId10" Type="http://schemas.openxmlformats.org/officeDocument/2006/relationships/image" Target="../media/image13.svg"/><Relationship Id="rId4" Type="http://schemas.openxmlformats.org/officeDocument/2006/relationships/image" Target="../media/image7.png"/><Relationship Id="rId9"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hyperlink" Target="mailto:info@sensingtex.com"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person, indoor, feet&#10;&#10;Description automatically generated">
            <a:extLst>
              <a:ext uri="{FF2B5EF4-FFF2-40B4-BE49-F238E27FC236}">
                <a16:creationId xmlns:a16="http://schemas.microsoft.com/office/drawing/2014/main" id="{2E651BF9-71BF-3742-AC55-913FDFA8D8E1}"/>
              </a:ext>
            </a:extLst>
          </p:cNvPr>
          <p:cNvPicPr>
            <a:picLocks noChangeAspect="1"/>
          </p:cNvPicPr>
          <p:nvPr/>
        </p:nvPicPr>
        <p:blipFill>
          <a:blip r:embed="rId3">
            <a:extLst>
              <a:ext uri="{BEBA8EAE-BF5A-486C-A8C5-ECC9F3942E4B}">
                <a14:imgProps xmlns:a14="http://schemas.microsoft.com/office/drawing/2010/main">
                  <a14:imgLayer r:embed="rId4">
                    <a14:imgEffect>
                      <a14:saturation sat="12000"/>
                    </a14:imgEffect>
                  </a14:imgLayer>
                </a14:imgProps>
              </a:ext>
            </a:extLst>
          </a:blip>
          <a:stretch>
            <a:fillRect/>
          </a:stretch>
        </p:blipFill>
        <p:spPr>
          <a:xfrm>
            <a:off x="-3" y="2249122"/>
            <a:ext cx="7559675" cy="4733569"/>
          </a:xfrm>
          <a:prstGeom prst="rect">
            <a:avLst/>
          </a:prstGeom>
          <a:effectLst>
            <a:reflection blurRad="6350" stA="52000" endA="300" endPos="35000" dir="5400000" sy="-100000" algn="bl" rotWithShape="0"/>
          </a:effectLst>
        </p:spPr>
      </p:pic>
      <p:sp>
        <p:nvSpPr>
          <p:cNvPr id="3" name="Titre 2">
            <a:extLst>
              <a:ext uri="{FF2B5EF4-FFF2-40B4-BE49-F238E27FC236}">
                <a16:creationId xmlns:a16="http://schemas.microsoft.com/office/drawing/2014/main" id="{B9E0EFF5-D99B-7549-BAD1-2A04E78086E7}"/>
              </a:ext>
            </a:extLst>
          </p:cNvPr>
          <p:cNvSpPr>
            <a:spLocks noGrp="1"/>
          </p:cNvSpPr>
          <p:nvPr>
            <p:ph type="title"/>
          </p:nvPr>
        </p:nvSpPr>
        <p:spPr/>
        <p:txBody>
          <a:bodyPr/>
          <a:lstStyle/>
          <a:p>
            <a:r>
              <a:rPr lang="en-US" dirty="0"/>
              <a:t>THE HEALTH MAT DEV KIT 1.9</a:t>
            </a:r>
          </a:p>
        </p:txBody>
      </p:sp>
      <p:sp>
        <p:nvSpPr>
          <p:cNvPr id="4" name="Espace réservé du texte 3">
            <a:extLst>
              <a:ext uri="{FF2B5EF4-FFF2-40B4-BE49-F238E27FC236}">
                <a16:creationId xmlns:a16="http://schemas.microsoft.com/office/drawing/2014/main" id="{9DB29A39-F4BC-1D48-BFEC-94D8CC0075EA}"/>
              </a:ext>
            </a:extLst>
          </p:cNvPr>
          <p:cNvSpPr>
            <a:spLocks noGrp="1"/>
          </p:cNvSpPr>
          <p:nvPr>
            <p:ph type="body" sz="quarter" idx="11"/>
          </p:nvPr>
        </p:nvSpPr>
        <p:spPr/>
        <p:txBody>
          <a:bodyPr/>
          <a:lstStyle/>
          <a:p>
            <a:r>
              <a:rPr lang="en-US" dirty="0"/>
              <a:t>The Smartest Health Solutions With Exceptional Precision</a:t>
            </a:r>
          </a:p>
        </p:txBody>
      </p:sp>
    </p:spTree>
    <p:extLst>
      <p:ext uri="{BB962C8B-B14F-4D97-AF65-F5344CB8AC3E}">
        <p14:creationId xmlns:p14="http://schemas.microsoft.com/office/powerpoint/2010/main" val="2780375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7FA2B7E-56BE-1246-962E-2D55328F3F65}"/>
              </a:ext>
            </a:extLst>
          </p:cNvPr>
          <p:cNvSpPr>
            <a:spLocks noGrp="1"/>
          </p:cNvSpPr>
          <p:nvPr>
            <p:ph type="title"/>
          </p:nvPr>
        </p:nvSpPr>
        <p:spPr/>
        <p:txBody>
          <a:bodyPr/>
          <a:lstStyle/>
          <a:p>
            <a:r>
              <a:rPr lang="en-US" dirty="0"/>
              <a:t>THE PLATFORM</a:t>
            </a:r>
          </a:p>
        </p:txBody>
      </p:sp>
      <p:sp>
        <p:nvSpPr>
          <p:cNvPr id="3" name="Rectangle 2">
            <a:extLst>
              <a:ext uri="{FF2B5EF4-FFF2-40B4-BE49-F238E27FC236}">
                <a16:creationId xmlns:a16="http://schemas.microsoft.com/office/drawing/2014/main" id="{F73E5636-5B89-404A-9E56-1366E3011B00}"/>
              </a:ext>
            </a:extLst>
          </p:cNvPr>
          <p:cNvSpPr>
            <a:spLocks/>
          </p:cNvSpPr>
          <p:nvPr/>
        </p:nvSpPr>
        <p:spPr>
          <a:xfrm>
            <a:off x="1915070" y="6237392"/>
            <a:ext cx="5644604" cy="3569476"/>
          </a:xfrm>
          <a:prstGeom prst="rect">
            <a:avLst/>
          </a:prstGeom>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p:spPr>
        <p:txBody>
          <a:bodyPr wrap="square" lIns="360000" tIns="360000" rIns="360000" bIns="360000" anchor="ctr" anchorCtr="0">
            <a:spAutoFit/>
          </a:bodyPr>
          <a:lstStyle/>
          <a:p>
            <a:pPr marL="13335" marR="6985" indent="-6350" algn="just">
              <a:lnSpc>
                <a:spcPct val="95000"/>
              </a:lnSpc>
              <a:spcAft>
                <a:spcPts val="615"/>
              </a:spcAft>
            </a:pPr>
            <a:r>
              <a:rPr lang="fr-FR" sz="1400" dirty="0">
                <a:latin typeface="Avenir Book" panose="02000503020000020003" pitchFamily="2" charset="0"/>
              </a:rPr>
              <a:t>The </a:t>
            </a:r>
            <a:r>
              <a:rPr lang="fr-FR" sz="1400" dirty="0" err="1">
                <a:latin typeface="Avenir Book" panose="02000503020000020003" pitchFamily="2" charset="0"/>
              </a:rPr>
              <a:t>Flooring</a:t>
            </a:r>
            <a:r>
              <a:rPr lang="fr-FR" sz="1400" dirty="0">
                <a:latin typeface="Avenir Book" panose="02000503020000020003" pitchFamily="2" charset="0"/>
              </a:rPr>
              <a:t> Mat, </a:t>
            </a:r>
            <a:r>
              <a:rPr lang="fr-FR" sz="1400" dirty="0" err="1">
                <a:latin typeface="Avenir Book" panose="02000503020000020003" pitchFamily="2" charset="0"/>
              </a:rPr>
              <a:t>based</a:t>
            </a:r>
            <a:r>
              <a:rPr lang="fr-FR" sz="1400" dirty="0">
                <a:latin typeface="Avenir Book" panose="02000503020000020003" pitchFamily="2" charset="0"/>
              </a:rPr>
              <a:t> on the </a:t>
            </a:r>
            <a:r>
              <a:rPr lang="fr-FR" sz="1400" dirty="0" err="1">
                <a:latin typeface="Avenir Book" panose="02000503020000020003" pitchFamily="2" charset="0"/>
              </a:rPr>
              <a:t>Sensing</a:t>
            </a:r>
            <a:r>
              <a:rPr lang="fr-FR" sz="1400" dirty="0">
                <a:latin typeface="Avenir Book" panose="02000503020000020003" pitchFamily="2" charset="0"/>
              </a:rPr>
              <a:t> Mat Platform by </a:t>
            </a:r>
            <a:r>
              <a:rPr lang="fr-FR" sz="1400" dirty="0" err="1">
                <a:latin typeface="Avenir Book" panose="02000503020000020003" pitchFamily="2" charset="0"/>
              </a:rPr>
              <a:t>Sensing</a:t>
            </a:r>
            <a:r>
              <a:rPr lang="fr-FR" sz="1400" dirty="0">
                <a:latin typeface="Avenir Book" panose="02000503020000020003" pitchFamily="2" charset="0"/>
              </a:rPr>
              <a:t> Tex, </a:t>
            </a:r>
            <a:r>
              <a:rPr lang="fr-FR" sz="1400" dirty="0" err="1">
                <a:latin typeface="Avenir Book" panose="02000503020000020003" pitchFamily="2" charset="0"/>
              </a:rPr>
              <a:t>is</a:t>
            </a:r>
            <a:r>
              <a:rPr lang="fr-FR" sz="1400" dirty="0">
                <a:latin typeface="Avenir Book" panose="02000503020000020003" pitchFamily="2" charset="0"/>
              </a:rPr>
              <a:t> </a:t>
            </a:r>
            <a:r>
              <a:rPr lang="fr-FR" sz="1400" dirty="0" err="1">
                <a:latin typeface="Avenir Book" panose="02000503020000020003" pitchFamily="2" charset="0"/>
              </a:rPr>
              <a:t>developed</a:t>
            </a:r>
            <a:r>
              <a:rPr lang="fr-FR" sz="1400" dirty="0">
                <a:latin typeface="Avenir Book" panose="02000503020000020003" pitchFamily="2" charset="0"/>
              </a:rPr>
              <a:t> to </a:t>
            </a:r>
            <a:r>
              <a:rPr lang="fr-FR" sz="1400" dirty="0" err="1">
                <a:latin typeface="Avenir Book" panose="02000503020000020003" pitchFamily="2" charset="0"/>
              </a:rPr>
              <a:t>take</a:t>
            </a:r>
            <a:r>
              <a:rPr lang="fr-FR" sz="1400" dirty="0">
                <a:latin typeface="Avenir Book" panose="02000503020000020003" pitchFamily="2" charset="0"/>
              </a:rPr>
              <a:t> </a:t>
            </a:r>
            <a:r>
              <a:rPr lang="fr-FR" sz="1400" dirty="0" err="1">
                <a:latin typeface="Avenir Book" panose="02000503020000020003" pitchFamily="2" charset="0"/>
              </a:rPr>
              <a:t>advantage</a:t>
            </a:r>
            <a:r>
              <a:rPr lang="fr-FR" sz="1400" dirty="0">
                <a:latin typeface="Avenir Book" panose="02000503020000020003" pitchFamily="2" charset="0"/>
              </a:rPr>
              <a:t> of the </a:t>
            </a:r>
            <a:r>
              <a:rPr lang="fr-FR" sz="1400" dirty="0" err="1">
                <a:latin typeface="Avenir Book" panose="02000503020000020003" pitchFamily="2" charset="0"/>
              </a:rPr>
              <a:t>collected</a:t>
            </a:r>
            <a:r>
              <a:rPr lang="fr-FR" sz="1400" dirty="0">
                <a:latin typeface="Avenir Book" panose="02000503020000020003" pitchFamily="2" charset="0"/>
              </a:rPr>
              <a:t> pressure </a:t>
            </a:r>
            <a:r>
              <a:rPr lang="fr-FR" sz="1400" dirty="0" err="1">
                <a:latin typeface="Avenir Book" panose="02000503020000020003" pitchFamily="2" charset="0"/>
              </a:rPr>
              <a:t>mapping</a:t>
            </a:r>
            <a:r>
              <a:rPr lang="fr-FR" sz="1400" dirty="0">
                <a:latin typeface="Avenir Book" panose="02000503020000020003" pitchFamily="2" charset="0"/>
              </a:rPr>
              <a:t> on the </a:t>
            </a:r>
            <a:r>
              <a:rPr lang="fr-FR" sz="1400" dirty="0" err="1">
                <a:latin typeface="Avenir Book" panose="02000503020000020003" pitchFamily="2" charset="0"/>
              </a:rPr>
              <a:t>floor</a:t>
            </a:r>
            <a:r>
              <a:rPr lang="fr-FR" sz="1400" dirty="0">
                <a:latin typeface="Avenir Book" panose="02000503020000020003" pitchFamily="2" charset="0"/>
              </a:rPr>
              <a:t>. </a:t>
            </a:r>
          </a:p>
          <a:p>
            <a:pPr marL="13335" marR="6985" indent="-6350" algn="just">
              <a:lnSpc>
                <a:spcPct val="95000"/>
              </a:lnSpc>
              <a:spcAft>
                <a:spcPts val="615"/>
              </a:spcAft>
            </a:pPr>
            <a:endParaRPr lang="fr-FR" sz="1400" dirty="0">
              <a:latin typeface="Avenir Book" panose="02000503020000020003" pitchFamily="2" charset="0"/>
            </a:endParaRPr>
          </a:p>
          <a:p>
            <a:pPr marL="13335" marR="6985" indent="-6350" algn="just">
              <a:lnSpc>
                <a:spcPct val="95000"/>
              </a:lnSpc>
              <a:spcAft>
                <a:spcPts val="615"/>
              </a:spcAft>
            </a:pPr>
            <a:r>
              <a:rPr lang="fr-FR" sz="1400" dirty="0">
                <a:latin typeface="Avenir Book" panose="02000503020000020003" pitchFamily="2" charset="0"/>
              </a:rPr>
              <a:t>The </a:t>
            </a:r>
            <a:r>
              <a:rPr lang="fr-FR" sz="1400" dirty="0" err="1">
                <a:latin typeface="Avenir Book" panose="02000503020000020003" pitchFamily="2" charset="0"/>
              </a:rPr>
              <a:t>Flooring</a:t>
            </a:r>
            <a:r>
              <a:rPr lang="fr-FR" sz="1400" dirty="0">
                <a:latin typeface="Avenir Book" panose="02000503020000020003" pitchFamily="2" charset="0"/>
              </a:rPr>
              <a:t> Mat Platform </a:t>
            </a:r>
            <a:r>
              <a:rPr lang="fr-FR" sz="1400" dirty="0" err="1">
                <a:latin typeface="Avenir Book" panose="02000503020000020003" pitchFamily="2" charset="0"/>
              </a:rPr>
              <a:t>is</a:t>
            </a:r>
            <a:r>
              <a:rPr lang="fr-FR" sz="1400" dirty="0">
                <a:latin typeface="Avenir Book" panose="02000503020000020003" pitchFamily="2" charset="0"/>
              </a:rPr>
              <a:t> an end-to-end solution to design smart </a:t>
            </a:r>
            <a:r>
              <a:rPr lang="fr-FR" sz="1400" dirty="0" err="1">
                <a:latin typeface="Avenir Book" panose="02000503020000020003" pitchFamily="2" charset="0"/>
              </a:rPr>
              <a:t>connected</a:t>
            </a:r>
            <a:r>
              <a:rPr lang="fr-FR" sz="1400" dirty="0">
                <a:latin typeface="Avenir Book" panose="02000503020000020003" pitchFamily="2" charset="0"/>
              </a:rPr>
              <a:t> </a:t>
            </a:r>
            <a:r>
              <a:rPr lang="fr-FR" sz="1400" dirty="0" err="1">
                <a:latin typeface="Avenir Book" panose="02000503020000020003" pitchFamily="2" charset="0"/>
              </a:rPr>
              <a:t>products</a:t>
            </a:r>
            <a:r>
              <a:rPr lang="fr-FR" sz="1400" dirty="0">
                <a:latin typeface="Avenir Book" panose="02000503020000020003" pitchFamily="2" charset="0"/>
              </a:rPr>
              <a:t> to </a:t>
            </a:r>
            <a:r>
              <a:rPr lang="fr-FR" sz="1400" dirty="0" err="1">
                <a:latin typeface="Avenir Book" panose="02000503020000020003" pitchFamily="2" charset="0"/>
              </a:rPr>
              <a:t>collect</a:t>
            </a:r>
            <a:r>
              <a:rPr lang="fr-FR" sz="1400" dirty="0">
                <a:latin typeface="Avenir Book" panose="02000503020000020003" pitchFamily="2" charset="0"/>
              </a:rPr>
              <a:t> data, </a:t>
            </a:r>
            <a:r>
              <a:rPr lang="fr-FR" sz="1400" dirty="0" err="1">
                <a:latin typeface="Avenir Book" panose="02000503020000020003" pitchFamily="2" charset="0"/>
              </a:rPr>
              <a:t>recognize</a:t>
            </a:r>
            <a:r>
              <a:rPr lang="fr-FR" sz="1400" dirty="0">
                <a:latin typeface="Avenir Book" panose="02000503020000020003" pitchFamily="2" charset="0"/>
              </a:rPr>
              <a:t> patterns and trigger actions </a:t>
            </a:r>
            <a:r>
              <a:rPr lang="fr-FR" sz="1400" dirty="0" err="1">
                <a:latin typeface="Avenir Book" panose="02000503020000020003" pitchFamily="2" charset="0"/>
              </a:rPr>
              <a:t>based</a:t>
            </a:r>
            <a:r>
              <a:rPr lang="fr-FR" sz="1400" dirty="0">
                <a:latin typeface="Avenir Book" panose="02000503020000020003" pitchFamily="2" charset="0"/>
              </a:rPr>
              <a:t> on the </a:t>
            </a:r>
            <a:r>
              <a:rPr lang="fr-FR" sz="1400" dirty="0" err="1">
                <a:latin typeface="Avenir Book" panose="02000503020000020003" pitchFamily="2" charset="0"/>
              </a:rPr>
              <a:t>stretchable</a:t>
            </a:r>
            <a:r>
              <a:rPr lang="fr-FR" sz="1400" dirty="0">
                <a:latin typeface="Avenir Book" panose="02000503020000020003" pitchFamily="2" charset="0"/>
              </a:rPr>
              <a:t> </a:t>
            </a:r>
            <a:r>
              <a:rPr lang="fr-FR" sz="1400" dirty="0" err="1">
                <a:latin typeface="Avenir Book" panose="02000503020000020003" pitchFamily="2" charset="0"/>
              </a:rPr>
              <a:t>printed</a:t>
            </a:r>
            <a:r>
              <a:rPr lang="fr-FR" sz="1400" dirty="0">
                <a:latin typeface="Avenir Book" panose="02000503020000020003" pitchFamily="2" charset="0"/>
              </a:rPr>
              <a:t> </a:t>
            </a:r>
            <a:r>
              <a:rPr lang="fr-FR" sz="1400" dirty="0" err="1">
                <a:latin typeface="Avenir Book" panose="02000503020000020003" pitchFamily="2" charset="0"/>
              </a:rPr>
              <a:t>electronic</a:t>
            </a:r>
            <a:r>
              <a:rPr lang="fr-FR" sz="1400" dirty="0">
                <a:latin typeface="Avenir Book" panose="02000503020000020003" pitchFamily="2" charset="0"/>
              </a:rPr>
              <a:t> </a:t>
            </a:r>
            <a:r>
              <a:rPr lang="fr-FR" sz="1400" dirty="0" err="1">
                <a:latin typeface="Avenir Book" panose="02000503020000020003" pitchFamily="2" charset="0"/>
              </a:rPr>
              <a:t>technology</a:t>
            </a:r>
            <a:r>
              <a:rPr lang="fr-FR" sz="1400" dirty="0">
                <a:latin typeface="Avenir Book" panose="02000503020000020003" pitchFamily="2" charset="0"/>
              </a:rPr>
              <a:t> </a:t>
            </a:r>
            <a:r>
              <a:rPr lang="fr-FR" sz="1400" dirty="0" err="1">
                <a:latin typeface="Avenir Book" panose="02000503020000020003" pitchFamily="2" charset="0"/>
              </a:rPr>
              <a:t>patented</a:t>
            </a:r>
            <a:r>
              <a:rPr lang="fr-FR" sz="1400" dirty="0">
                <a:latin typeface="Avenir Book" panose="02000503020000020003" pitchFamily="2" charset="0"/>
              </a:rPr>
              <a:t> by </a:t>
            </a:r>
            <a:r>
              <a:rPr lang="fr-FR" sz="1400" dirty="0" err="1">
                <a:latin typeface="Avenir Book" panose="02000503020000020003" pitchFamily="2" charset="0"/>
              </a:rPr>
              <a:t>Sensing</a:t>
            </a:r>
            <a:r>
              <a:rPr lang="fr-FR" sz="1400" dirty="0">
                <a:latin typeface="Avenir Book" panose="02000503020000020003" pitchFamily="2" charset="0"/>
              </a:rPr>
              <a:t> Tex.</a:t>
            </a:r>
          </a:p>
          <a:p>
            <a:pPr marL="13335" marR="6985" indent="-6350" algn="just">
              <a:lnSpc>
                <a:spcPct val="95000"/>
              </a:lnSpc>
              <a:spcAft>
                <a:spcPts val="615"/>
              </a:spcAft>
            </a:pPr>
            <a:endParaRPr lang="fr-FR" sz="1400" dirty="0">
              <a:latin typeface="Avenir Book" panose="02000503020000020003" pitchFamily="2" charset="0"/>
            </a:endParaRPr>
          </a:p>
          <a:p>
            <a:pPr marL="13335" marR="6985" indent="-6350" algn="just">
              <a:lnSpc>
                <a:spcPct val="95000"/>
              </a:lnSpc>
              <a:spcAft>
                <a:spcPts val="615"/>
              </a:spcAft>
            </a:pPr>
            <a:r>
              <a:rPr lang="en-US" sz="1400" dirty="0">
                <a:solidFill>
                  <a:srgbClr val="181717"/>
                </a:solidFill>
                <a:latin typeface="Avenir Book" panose="02000503020000020003" pitchFamily="2" charset="0"/>
                <a:ea typeface="Calibri" panose="020F0502020204030204" pitchFamily="34" charset="0"/>
                <a:cs typeface="Calibri" panose="020F0502020204030204" pitchFamily="34" charset="0"/>
              </a:rPr>
              <a:t>The Flooring Mat allows for a big number of other sub-applications mainly in fitness, </a:t>
            </a:r>
          </a:p>
          <a:p>
            <a:pPr marL="13335" marR="6985" indent="-6350" algn="just">
              <a:lnSpc>
                <a:spcPct val="95000"/>
              </a:lnSpc>
              <a:spcAft>
                <a:spcPts val="615"/>
              </a:spcAft>
            </a:pPr>
            <a:endParaRPr lang="fr-ES" sz="1400" dirty="0">
              <a:solidFill>
                <a:srgbClr val="181717"/>
              </a:solidFill>
              <a:effectLst/>
              <a:latin typeface="Avenir Book" panose="02000503020000020003" pitchFamily="2" charset="0"/>
              <a:ea typeface="Calibri" panose="020F0502020204030204" pitchFamily="34" charset="0"/>
              <a:cs typeface="Calibri" panose="020F0502020204030204" pitchFamily="34" charset="0"/>
            </a:endParaRPr>
          </a:p>
        </p:txBody>
      </p:sp>
      <p:pic>
        <p:nvPicPr>
          <p:cNvPr id="5" name="Image 4">
            <a:extLst>
              <a:ext uri="{FF2B5EF4-FFF2-40B4-BE49-F238E27FC236}">
                <a16:creationId xmlns:a16="http://schemas.microsoft.com/office/drawing/2014/main" id="{59080611-EB5A-734A-B9A4-8F358DCBDDBA}"/>
              </a:ext>
            </a:extLst>
          </p:cNvPr>
          <p:cNvPicPr>
            <a:picLocks noChangeAspect="1"/>
          </p:cNvPicPr>
          <p:nvPr/>
        </p:nvPicPr>
        <p:blipFill>
          <a:blip r:embed="rId2"/>
          <a:stretch>
            <a:fillRect/>
          </a:stretch>
        </p:blipFill>
        <p:spPr>
          <a:xfrm>
            <a:off x="1915072" y="2350943"/>
            <a:ext cx="5644604" cy="3886449"/>
          </a:xfrm>
          <a:prstGeom prst="rect">
            <a:avLst/>
          </a:prstGeom>
        </p:spPr>
      </p:pic>
      <p:sp>
        <p:nvSpPr>
          <p:cNvPr id="7" name="Rectangle 6">
            <a:extLst>
              <a:ext uri="{FF2B5EF4-FFF2-40B4-BE49-F238E27FC236}">
                <a16:creationId xmlns:a16="http://schemas.microsoft.com/office/drawing/2014/main" id="{07EF118A-CE31-6440-9D8B-7DEB8C45259A}"/>
              </a:ext>
            </a:extLst>
          </p:cNvPr>
          <p:cNvSpPr/>
          <p:nvPr/>
        </p:nvSpPr>
        <p:spPr>
          <a:xfrm>
            <a:off x="-1" y="884945"/>
            <a:ext cx="7559675" cy="328167"/>
          </a:xfrm>
          <a:prstGeom prst="rect">
            <a:avLst/>
          </a:prstGeom>
          <a:gradFill flip="none" rotWithShape="1">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tileRect/>
          </a:gradFill>
        </p:spPr>
        <p:txBody>
          <a:bodyPr wrap="square" lIns="360000" rIns="360000">
            <a:spAutoFit/>
          </a:bodyPr>
          <a:lstStyle/>
          <a:p>
            <a:pPr marL="13335" marR="6985" indent="-6350" algn="just">
              <a:lnSpc>
                <a:spcPct val="95000"/>
              </a:lnSpc>
              <a:spcAft>
                <a:spcPts val="615"/>
              </a:spcAft>
            </a:pPr>
            <a:r>
              <a:rPr lang="en-US" sz="1600" dirty="0">
                <a:solidFill>
                  <a:srgbClr val="181717"/>
                </a:solidFill>
                <a:latin typeface="Avenir Book" panose="02000503020000020003" pitchFamily="2" charset="0"/>
                <a:ea typeface="Calibri" panose="020F0502020204030204" pitchFamily="34" charset="0"/>
                <a:cs typeface="Calibri" panose="020F0502020204030204" pitchFamily="34" charset="0"/>
              </a:rPr>
              <a:t>2- The Flooring Mat Platform</a:t>
            </a:r>
            <a:endParaRPr lang="fr-ES" sz="1600" dirty="0">
              <a:solidFill>
                <a:srgbClr val="181717"/>
              </a:solidFill>
              <a:effectLst/>
              <a:latin typeface="Avenir Book" panose="02000503020000020003" pitchFamily="2"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6338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7FA2B7E-56BE-1246-962E-2D55328F3F65}"/>
              </a:ext>
            </a:extLst>
          </p:cNvPr>
          <p:cNvSpPr>
            <a:spLocks noGrp="1"/>
          </p:cNvSpPr>
          <p:nvPr>
            <p:ph type="title"/>
          </p:nvPr>
        </p:nvSpPr>
        <p:spPr/>
        <p:txBody>
          <a:bodyPr/>
          <a:lstStyle/>
          <a:p>
            <a:r>
              <a:rPr lang="en-US" dirty="0"/>
              <a:t>THE DEV KIT</a:t>
            </a:r>
          </a:p>
        </p:txBody>
      </p:sp>
      <p:sp>
        <p:nvSpPr>
          <p:cNvPr id="4" name="Rectangle 3">
            <a:extLst>
              <a:ext uri="{FF2B5EF4-FFF2-40B4-BE49-F238E27FC236}">
                <a16:creationId xmlns:a16="http://schemas.microsoft.com/office/drawing/2014/main" id="{F7F60303-0513-7844-A25D-0D43C1939010}"/>
              </a:ext>
            </a:extLst>
          </p:cNvPr>
          <p:cNvSpPr/>
          <p:nvPr/>
        </p:nvSpPr>
        <p:spPr>
          <a:xfrm>
            <a:off x="-1" y="5508384"/>
            <a:ext cx="7559676" cy="3208955"/>
          </a:xfrm>
          <a:prstGeom prst="rect">
            <a:avLst/>
          </a:prstGeom>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p:spPr>
        <p:txBody>
          <a:bodyPr wrap="square" lIns="360000" rIns="360000">
            <a:spAutoFit/>
          </a:bodyPr>
          <a:lstStyle/>
          <a:p>
            <a:pPr marL="13335" marR="6985" indent="-6350" algn="just">
              <a:lnSpc>
                <a:spcPct val="95000"/>
              </a:lnSpc>
              <a:spcAft>
                <a:spcPts val="615"/>
              </a:spcAft>
            </a:pPr>
            <a:r>
              <a:rPr lang="en-GB" sz="1600" dirty="0">
                <a:latin typeface="Avenir Book" panose="02000503020000020003" pitchFamily="2" charset="0"/>
              </a:rPr>
              <a:t>The Health Mat, based on the Sensing Mat Platform by Sensing Tex, is developed to leverage the collected pressure mapping on the floor. The Flooring Mat Platform is an end-to-end solution to design smart connected products to collect data, recognize patterns and trigger actions based on the stretchable printed electronic technology patented by Sensing Tex. </a:t>
            </a:r>
          </a:p>
          <a:p>
            <a:pPr marL="13335" marR="6985" indent="-6350" algn="just">
              <a:lnSpc>
                <a:spcPct val="95000"/>
              </a:lnSpc>
              <a:spcAft>
                <a:spcPts val="615"/>
              </a:spcAft>
            </a:pPr>
            <a:endParaRPr lang="en-GB" sz="1600" dirty="0">
              <a:solidFill>
                <a:srgbClr val="181717"/>
              </a:solidFill>
              <a:latin typeface="Avenir Book" panose="02000503020000020003" pitchFamily="2" charset="0"/>
              <a:ea typeface="Calibri" panose="020F0502020204030204" pitchFamily="34" charset="0"/>
              <a:cs typeface="Calibri" panose="020F0502020204030204" pitchFamily="34" charset="0"/>
            </a:endParaRPr>
          </a:p>
          <a:p>
            <a:pPr marL="13335" marR="6985" indent="-6350" algn="just">
              <a:lnSpc>
                <a:spcPct val="95000"/>
              </a:lnSpc>
              <a:spcAft>
                <a:spcPts val="615"/>
              </a:spcAft>
            </a:pPr>
            <a:r>
              <a:rPr lang="en-GB" sz="1600" dirty="0">
                <a:solidFill>
                  <a:srgbClr val="181717"/>
                </a:solidFill>
                <a:latin typeface="Avenir Book" panose="02000503020000020003" pitchFamily="2" charset="0"/>
                <a:ea typeface="Calibri" panose="020F0502020204030204" pitchFamily="34" charset="0"/>
                <a:cs typeface="Calibri" panose="020F0502020204030204" pitchFamily="34" charset="0"/>
              </a:rPr>
              <a:t>This relevant information is then displayed in the Software provided; the user can use the insight to take the most appropriate decisions to enable or improve their wellness and health products. The system may be integrated with any other software. </a:t>
            </a:r>
          </a:p>
          <a:p>
            <a:pPr marL="13335" marR="6985" indent="-6350" algn="just">
              <a:lnSpc>
                <a:spcPct val="95000"/>
              </a:lnSpc>
              <a:spcAft>
                <a:spcPts val="615"/>
              </a:spcAft>
            </a:pPr>
            <a:endParaRPr lang="en-GB" sz="1600" dirty="0">
              <a:solidFill>
                <a:srgbClr val="181717"/>
              </a:solidFill>
              <a:latin typeface="Avenir Book" panose="02000503020000020003" pitchFamily="2" charset="0"/>
              <a:ea typeface="Calibri" panose="020F0502020204030204" pitchFamily="34" charset="0"/>
              <a:cs typeface="Calibri" panose="020F0502020204030204" pitchFamily="34" charset="0"/>
            </a:endParaRPr>
          </a:p>
          <a:p>
            <a:pPr marL="13335" marR="6985" indent="-6350" algn="just">
              <a:lnSpc>
                <a:spcPct val="95000"/>
              </a:lnSpc>
              <a:spcAft>
                <a:spcPts val="615"/>
              </a:spcAft>
            </a:pPr>
            <a:r>
              <a:rPr lang="en-GB" sz="1600" u="sng" dirty="0">
                <a:solidFill>
                  <a:srgbClr val="181717"/>
                </a:solidFill>
                <a:latin typeface="Avenir Book" panose="02000503020000020003" pitchFamily="2" charset="0"/>
                <a:ea typeface="Calibri" panose="020F0502020204030204" pitchFamily="34" charset="0"/>
                <a:cs typeface="Calibri" panose="020F0502020204030204" pitchFamily="34" charset="0"/>
                <a:hlinkClick r:id="rId2"/>
              </a:rPr>
              <a:t>Get in touch with our team for more info: info@sensingtex.com</a:t>
            </a:r>
            <a:endParaRPr lang="en-GB" sz="1600" dirty="0">
              <a:solidFill>
                <a:srgbClr val="181717"/>
              </a:solidFill>
              <a:effectLst/>
              <a:latin typeface="Avenir Book" panose="02000503020000020003" pitchFamily="2" charset="0"/>
              <a:ea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A662B601-E671-A84F-B1F5-CE7B65057300}"/>
              </a:ext>
            </a:extLst>
          </p:cNvPr>
          <p:cNvSpPr/>
          <p:nvPr/>
        </p:nvSpPr>
        <p:spPr>
          <a:xfrm>
            <a:off x="-1" y="884945"/>
            <a:ext cx="7559675" cy="328167"/>
          </a:xfrm>
          <a:prstGeom prst="rect">
            <a:avLst/>
          </a:prstGeom>
          <a:gradFill flip="none" rotWithShape="1">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tileRect/>
          </a:gradFill>
        </p:spPr>
        <p:txBody>
          <a:bodyPr wrap="square" lIns="360000" rIns="360000">
            <a:spAutoFit/>
          </a:bodyPr>
          <a:lstStyle/>
          <a:p>
            <a:pPr marL="13335" marR="6985" indent="-6350" algn="just">
              <a:lnSpc>
                <a:spcPct val="95000"/>
              </a:lnSpc>
              <a:spcAft>
                <a:spcPts val="615"/>
              </a:spcAft>
            </a:pPr>
            <a:r>
              <a:rPr lang="en-US" sz="1600" dirty="0">
                <a:solidFill>
                  <a:srgbClr val="181717"/>
                </a:solidFill>
                <a:latin typeface="Avenir Book" panose="02000503020000020003" pitchFamily="2" charset="0"/>
                <a:ea typeface="Calibri" panose="020F0502020204030204" pitchFamily="34" charset="0"/>
                <a:cs typeface="Calibri" panose="020F0502020204030204" pitchFamily="34" charset="0"/>
              </a:rPr>
              <a:t>2- The Health Mat Dev Kit</a:t>
            </a:r>
            <a:endParaRPr lang="fr-ES" sz="1600" dirty="0">
              <a:solidFill>
                <a:srgbClr val="181717"/>
              </a:solidFill>
              <a:effectLst/>
              <a:latin typeface="Avenir Book" panose="02000503020000020003" pitchFamily="2" charset="0"/>
              <a:ea typeface="Calibri" panose="020F0502020204030204" pitchFamily="34" charset="0"/>
              <a:cs typeface="Calibri" panose="020F0502020204030204" pitchFamily="34" charset="0"/>
            </a:endParaRPr>
          </a:p>
        </p:txBody>
      </p:sp>
      <p:pic>
        <p:nvPicPr>
          <p:cNvPr id="13" name="Picture 12" descr="A picture containing indoor, person, person, room&#10;&#10;Description automatically generated">
            <a:extLst>
              <a:ext uri="{FF2B5EF4-FFF2-40B4-BE49-F238E27FC236}">
                <a16:creationId xmlns:a16="http://schemas.microsoft.com/office/drawing/2014/main" id="{129AFFE2-8716-7049-B5F4-E0050DD469B6}"/>
              </a:ext>
            </a:extLst>
          </p:cNvPr>
          <p:cNvPicPr>
            <a:picLocks noChangeAspect="1"/>
          </p:cNvPicPr>
          <p:nvPr/>
        </p:nvPicPr>
        <p:blipFill>
          <a:blip r:embed="rId3">
            <a:alphaModFix amt="78000"/>
            <a:extLst>
              <a:ext uri="{BEBA8EAE-BF5A-486C-A8C5-ECC9F3942E4B}">
                <a14:imgProps xmlns:a14="http://schemas.microsoft.com/office/drawing/2010/main">
                  <a14:imgLayer r:embed="rId4">
                    <a14:imgEffect>
                      <a14:saturation sat="64000"/>
                    </a14:imgEffect>
                  </a14:imgLayer>
                </a14:imgProps>
              </a:ext>
            </a:extLst>
          </a:blip>
          <a:stretch>
            <a:fillRect/>
          </a:stretch>
        </p:blipFill>
        <p:spPr>
          <a:xfrm>
            <a:off x="0" y="1234589"/>
            <a:ext cx="7559675" cy="4273795"/>
          </a:xfrm>
          <a:prstGeom prst="rect">
            <a:avLst/>
          </a:prstGeom>
          <a:effectLst>
            <a:reflection blurRad="6350" stA="16000" endPos="35000" dir="5400000" sy="-100000" algn="bl" rotWithShape="0"/>
          </a:effectLst>
        </p:spPr>
      </p:pic>
    </p:spTree>
    <p:extLst>
      <p:ext uri="{BB962C8B-B14F-4D97-AF65-F5344CB8AC3E}">
        <p14:creationId xmlns:p14="http://schemas.microsoft.com/office/powerpoint/2010/main" val="627711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C1681B3-20D2-4F48-8BC7-E508807678CB}"/>
              </a:ext>
            </a:extLst>
          </p:cNvPr>
          <p:cNvPicPr>
            <a:picLocks noChangeAspect="1"/>
          </p:cNvPicPr>
          <p:nvPr/>
        </p:nvPicPr>
        <p:blipFill>
          <a:blip r:embed="rId2"/>
          <a:stretch>
            <a:fillRect/>
          </a:stretch>
        </p:blipFill>
        <p:spPr>
          <a:xfrm>
            <a:off x="935510" y="7243481"/>
            <a:ext cx="5486966" cy="3168943"/>
          </a:xfrm>
          <a:prstGeom prst="rect">
            <a:avLst/>
          </a:prstGeom>
        </p:spPr>
      </p:pic>
      <p:pic>
        <p:nvPicPr>
          <p:cNvPr id="38" name="Picture 37">
            <a:extLst>
              <a:ext uri="{FF2B5EF4-FFF2-40B4-BE49-F238E27FC236}">
                <a16:creationId xmlns:a16="http://schemas.microsoft.com/office/drawing/2014/main" id="{0AB93805-4EAC-1144-BCF5-BA68954952B1}"/>
              </a:ext>
            </a:extLst>
          </p:cNvPr>
          <p:cNvPicPr>
            <a:picLocks noChangeAspect="1"/>
          </p:cNvPicPr>
          <p:nvPr/>
        </p:nvPicPr>
        <p:blipFill>
          <a:blip r:embed="rId3"/>
          <a:stretch>
            <a:fillRect/>
          </a:stretch>
        </p:blipFill>
        <p:spPr>
          <a:xfrm>
            <a:off x="1069801" y="3677054"/>
            <a:ext cx="2311192" cy="2006964"/>
          </a:xfrm>
          <a:prstGeom prst="rect">
            <a:avLst/>
          </a:prstGeom>
        </p:spPr>
      </p:pic>
      <p:sp>
        <p:nvSpPr>
          <p:cNvPr id="2" name="Titre 1">
            <a:extLst>
              <a:ext uri="{FF2B5EF4-FFF2-40B4-BE49-F238E27FC236}">
                <a16:creationId xmlns:a16="http://schemas.microsoft.com/office/drawing/2014/main" id="{89FDD964-9970-E744-BA75-99CCAA6C37E2}"/>
              </a:ext>
            </a:extLst>
          </p:cNvPr>
          <p:cNvSpPr>
            <a:spLocks noGrp="1"/>
          </p:cNvSpPr>
          <p:nvPr>
            <p:ph type="title"/>
          </p:nvPr>
        </p:nvSpPr>
        <p:spPr/>
        <p:txBody>
          <a:bodyPr/>
          <a:lstStyle/>
          <a:p>
            <a:r>
              <a:rPr lang="en-US" dirty="0"/>
              <a:t>SYSTEM COMPONENTS</a:t>
            </a:r>
          </a:p>
        </p:txBody>
      </p:sp>
      <p:sp>
        <p:nvSpPr>
          <p:cNvPr id="7" name="Rectangle 6">
            <a:extLst>
              <a:ext uri="{FF2B5EF4-FFF2-40B4-BE49-F238E27FC236}">
                <a16:creationId xmlns:a16="http://schemas.microsoft.com/office/drawing/2014/main" id="{9C1FE95B-38E2-EB49-9709-D1BB43495776}"/>
              </a:ext>
            </a:extLst>
          </p:cNvPr>
          <p:cNvSpPr/>
          <p:nvPr/>
        </p:nvSpPr>
        <p:spPr>
          <a:xfrm>
            <a:off x="-2" y="6700478"/>
            <a:ext cx="7559675" cy="328167"/>
          </a:xfrm>
          <a:prstGeom prst="rect">
            <a:avLst/>
          </a:prstGeom>
          <a:gradFill flip="none" rotWithShape="1">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tileRect/>
          </a:gradFill>
        </p:spPr>
        <p:txBody>
          <a:bodyPr wrap="square" lIns="360000" rIns="360000">
            <a:spAutoFit/>
          </a:bodyPr>
          <a:lstStyle/>
          <a:p>
            <a:pPr marL="13335" marR="6985" indent="-6350" algn="just">
              <a:lnSpc>
                <a:spcPct val="95000"/>
              </a:lnSpc>
              <a:spcAft>
                <a:spcPts val="615"/>
              </a:spcAft>
            </a:pPr>
            <a:r>
              <a:rPr lang="en-US" sz="1600" dirty="0">
                <a:solidFill>
                  <a:srgbClr val="181717"/>
                </a:solidFill>
                <a:latin typeface="Avenir Book" panose="02000503020000020003" pitchFamily="2" charset="0"/>
                <a:cs typeface="Calibri" panose="020F0502020204030204" pitchFamily="34" charset="0"/>
              </a:rPr>
              <a:t>4- The Demo Software</a:t>
            </a:r>
            <a:endParaRPr lang="fr-ES" sz="1600" dirty="0">
              <a:solidFill>
                <a:srgbClr val="181717"/>
              </a:solidFill>
              <a:latin typeface="Avenir Book" panose="02000503020000020003" pitchFamily="2" charset="0"/>
              <a:cs typeface="Calibri" panose="020F0502020204030204" pitchFamily="34" charset="0"/>
            </a:endParaRPr>
          </a:p>
        </p:txBody>
      </p:sp>
      <p:sp>
        <p:nvSpPr>
          <p:cNvPr id="18" name="Rectangle 17">
            <a:extLst>
              <a:ext uri="{FF2B5EF4-FFF2-40B4-BE49-F238E27FC236}">
                <a16:creationId xmlns:a16="http://schemas.microsoft.com/office/drawing/2014/main" id="{2D4EF032-13F8-594D-809B-AD28D5C7D1E9}"/>
              </a:ext>
            </a:extLst>
          </p:cNvPr>
          <p:cNvSpPr/>
          <p:nvPr/>
        </p:nvSpPr>
        <p:spPr>
          <a:xfrm>
            <a:off x="-1" y="884945"/>
            <a:ext cx="7559675" cy="328167"/>
          </a:xfrm>
          <a:prstGeom prst="rect">
            <a:avLst/>
          </a:prstGeom>
          <a:gradFill flip="none" rotWithShape="1">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tileRect/>
          </a:gradFill>
        </p:spPr>
        <p:txBody>
          <a:bodyPr wrap="square" lIns="360000" rIns="360000">
            <a:spAutoFit/>
          </a:bodyPr>
          <a:lstStyle/>
          <a:p>
            <a:pPr marL="13335" marR="6985" indent="-6350" algn="just">
              <a:lnSpc>
                <a:spcPct val="95000"/>
              </a:lnSpc>
              <a:spcAft>
                <a:spcPts val="615"/>
              </a:spcAft>
            </a:pPr>
            <a:r>
              <a:rPr lang="en-US" sz="1600" dirty="0">
                <a:solidFill>
                  <a:srgbClr val="181717"/>
                </a:solidFill>
                <a:latin typeface="Avenir Book" panose="02000503020000020003" pitchFamily="2" charset="0"/>
                <a:ea typeface="Calibri" panose="020F0502020204030204" pitchFamily="34" charset="0"/>
                <a:cs typeface="Calibri" panose="020F0502020204030204" pitchFamily="34" charset="0"/>
              </a:rPr>
              <a:t>3- The Hardware </a:t>
            </a:r>
            <a:endParaRPr lang="fr-ES" sz="1600" dirty="0">
              <a:solidFill>
                <a:srgbClr val="181717"/>
              </a:solidFill>
              <a:effectLst/>
              <a:latin typeface="Avenir Book" panose="02000503020000020003" pitchFamily="2" charset="0"/>
              <a:ea typeface="Calibri" panose="020F0502020204030204" pitchFamily="34" charset="0"/>
              <a:cs typeface="Calibri" panose="020F0502020204030204" pitchFamily="34" charset="0"/>
            </a:endParaRPr>
          </a:p>
        </p:txBody>
      </p:sp>
      <p:sp>
        <p:nvSpPr>
          <p:cNvPr id="21" name="Rectangle 20">
            <a:extLst>
              <a:ext uri="{FF2B5EF4-FFF2-40B4-BE49-F238E27FC236}">
                <a16:creationId xmlns:a16="http://schemas.microsoft.com/office/drawing/2014/main" id="{8EEE5463-BE88-0E44-924C-F3A50859A4C4}"/>
              </a:ext>
            </a:extLst>
          </p:cNvPr>
          <p:cNvSpPr/>
          <p:nvPr/>
        </p:nvSpPr>
        <p:spPr>
          <a:xfrm>
            <a:off x="224590" y="8811381"/>
            <a:ext cx="7110494" cy="558530"/>
          </a:xfrm>
          <a:prstGeom prst="rect">
            <a:avLst/>
          </a:prstGeom>
          <a:solidFill>
            <a:srgbClr val="C6C6C6">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Sample Images For Illustration Purposes Only</a:t>
            </a:r>
          </a:p>
        </p:txBody>
      </p:sp>
      <p:sp>
        <p:nvSpPr>
          <p:cNvPr id="30" name="ZoneTexte 7">
            <a:extLst>
              <a:ext uri="{FF2B5EF4-FFF2-40B4-BE49-F238E27FC236}">
                <a16:creationId xmlns:a16="http://schemas.microsoft.com/office/drawing/2014/main" id="{BC901719-A664-E840-827B-981B1976AF8C}"/>
              </a:ext>
            </a:extLst>
          </p:cNvPr>
          <p:cNvSpPr txBox="1"/>
          <p:nvPr/>
        </p:nvSpPr>
        <p:spPr>
          <a:xfrm>
            <a:off x="4868859" y="3823952"/>
            <a:ext cx="2466225" cy="1077218"/>
          </a:xfrm>
          <a:prstGeom prst="rect">
            <a:avLst/>
          </a:prstGeom>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p:spPr>
        <p:txBody>
          <a:bodyPr wrap="square" rtlCol="0">
            <a:spAutoFit/>
          </a:bodyPr>
          <a:lstStyle/>
          <a:p>
            <a:r>
              <a:rPr lang="en-US" sz="1600" dirty="0"/>
              <a:t>1- Mat</a:t>
            </a:r>
          </a:p>
          <a:p>
            <a:r>
              <a:rPr lang="en-US" sz="1600" dirty="0"/>
              <a:t>2- USB Cable</a:t>
            </a:r>
          </a:p>
          <a:p>
            <a:r>
              <a:rPr lang="en-US" sz="1600" dirty="0"/>
              <a:t>3- Protective Foam</a:t>
            </a:r>
          </a:p>
          <a:p>
            <a:r>
              <a:rPr lang="en-US" sz="1600" dirty="0"/>
              <a:t>4- Transportation Bag</a:t>
            </a:r>
          </a:p>
        </p:txBody>
      </p:sp>
      <p:pic>
        <p:nvPicPr>
          <p:cNvPr id="31" name="Graphique 9" descr="Badge 1 avec un remplissage uni">
            <a:extLst>
              <a:ext uri="{FF2B5EF4-FFF2-40B4-BE49-F238E27FC236}">
                <a16:creationId xmlns:a16="http://schemas.microsoft.com/office/drawing/2014/main" id="{74101F76-8BE9-314C-8FEC-6A7539CC7B27}"/>
              </a:ext>
            </a:extLst>
          </p:cNvPr>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1791192" y="5339677"/>
            <a:ext cx="469433" cy="469433"/>
          </a:xfrm>
          <a:prstGeom prst="rect">
            <a:avLst/>
          </a:prstGeom>
        </p:spPr>
      </p:pic>
      <p:pic>
        <p:nvPicPr>
          <p:cNvPr id="32" name="Image 21">
            <a:extLst>
              <a:ext uri="{FF2B5EF4-FFF2-40B4-BE49-F238E27FC236}">
                <a16:creationId xmlns:a16="http://schemas.microsoft.com/office/drawing/2014/main" id="{9B8D231B-B570-6346-A59E-DF31440D8212}"/>
              </a:ext>
            </a:extLst>
          </p:cNvPr>
          <p:cNvPicPr>
            <a:picLocks noChangeAspect="1"/>
          </p:cNvPicPr>
          <p:nvPr/>
        </p:nvPicPr>
        <p:blipFill rotWithShape="1">
          <a:blip r:embed="rId6"/>
          <a:srcRect l="72705" t="54478" r="14462" b="40153"/>
          <a:stretch/>
        </p:blipFill>
        <p:spPr>
          <a:xfrm>
            <a:off x="3326558" y="5196999"/>
            <a:ext cx="784348" cy="328167"/>
          </a:xfrm>
          <a:prstGeom prst="rect">
            <a:avLst/>
          </a:prstGeom>
        </p:spPr>
      </p:pic>
      <p:pic>
        <p:nvPicPr>
          <p:cNvPr id="33" name="Graphique 13" descr="Badge 3 avec un remplissage uni">
            <a:extLst>
              <a:ext uri="{FF2B5EF4-FFF2-40B4-BE49-F238E27FC236}">
                <a16:creationId xmlns:a16="http://schemas.microsoft.com/office/drawing/2014/main" id="{B0465652-54A9-314B-8CD8-35B74A626245}"/>
              </a:ext>
            </a:extLst>
          </p:cNvPr>
          <p:cNvPicPr>
            <a:picLocks noChangeAspect="1"/>
          </p:cNvPicPr>
          <p:nvPr/>
        </p:nvPicPr>
        <p:blipFill>
          <a:blip r:embed="rId7">
            <a:extLst>
              <a:ext uri="{96DAC541-7B7A-43D3-8B79-37D633B846F1}">
                <asvg:svgBlip xmlns:asvg="http://schemas.microsoft.com/office/drawing/2016/SVG/main" xmlns="" r:embed="rId8"/>
              </a:ext>
            </a:extLst>
          </a:blip>
          <a:stretch>
            <a:fillRect/>
          </a:stretch>
        </p:blipFill>
        <p:spPr>
          <a:xfrm>
            <a:off x="3702808" y="3155774"/>
            <a:ext cx="457200" cy="457200"/>
          </a:xfrm>
          <a:prstGeom prst="rect">
            <a:avLst/>
          </a:prstGeom>
        </p:spPr>
      </p:pic>
      <p:pic>
        <p:nvPicPr>
          <p:cNvPr id="34" name="Graphique 15" descr="Badge 4 avec un remplissage uni">
            <a:extLst>
              <a:ext uri="{FF2B5EF4-FFF2-40B4-BE49-F238E27FC236}">
                <a16:creationId xmlns:a16="http://schemas.microsoft.com/office/drawing/2014/main" id="{D1898002-1095-5544-BA71-75B58FCA453F}"/>
              </a:ext>
            </a:extLst>
          </p:cNvPr>
          <p:cNvPicPr>
            <a:picLocks noChangeAspect="1"/>
          </p:cNvPicPr>
          <p:nvPr/>
        </p:nvPicPr>
        <p:blipFill>
          <a:blip r:embed="rId9">
            <a:extLst>
              <a:ext uri="{96DAC541-7B7A-43D3-8B79-37D633B846F1}">
                <asvg:svgBlip xmlns:asvg="http://schemas.microsoft.com/office/drawing/2016/SVG/main" xmlns="" r:embed="rId10"/>
              </a:ext>
            </a:extLst>
          </a:blip>
          <a:stretch>
            <a:fillRect/>
          </a:stretch>
        </p:blipFill>
        <p:spPr>
          <a:xfrm>
            <a:off x="3718732" y="2275859"/>
            <a:ext cx="457198" cy="457198"/>
          </a:xfrm>
          <a:prstGeom prst="rect">
            <a:avLst/>
          </a:prstGeom>
        </p:spPr>
      </p:pic>
      <p:pic>
        <p:nvPicPr>
          <p:cNvPr id="35" name="Graphique 16" descr="Badge avec un remplissage uni">
            <a:extLst>
              <a:ext uri="{FF2B5EF4-FFF2-40B4-BE49-F238E27FC236}">
                <a16:creationId xmlns:a16="http://schemas.microsoft.com/office/drawing/2014/main" id="{9A056EE6-8AD5-A047-91DA-DB6FA7DB480D}"/>
              </a:ext>
            </a:extLst>
          </p:cNvPr>
          <p:cNvPicPr>
            <a:picLocks noChangeAspect="1"/>
          </p:cNvPicPr>
          <p:nvPr/>
        </p:nvPicPr>
        <p:blipFill>
          <a:blip r:embed="rId11">
            <a:extLst>
              <a:ext uri="{96DAC541-7B7A-43D3-8B79-37D633B846F1}">
                <asvg:svgBlip xmlns:asvg="http://schemas.microsoft.com/office/drawing/2016/SVG/main" xmlns="" r:embed="rId12"/>
              </a:ext>
            </a:extLst>
          </a:blip>
          <a:stretch>
            <a:fillRect/>
          </a:stretch>
        </p:blipFill>
        <p:spPr>
          <a:xfrm>
            <a:off x="3678993" y="5339677"/>
            <a:ext cx="469432" cy="469432"/>
          </a:xfrm>
          <a:prstGeom prst="rect">
            <a:avLst/>
          </a:prstGeom>
        </p:spPr>
      </p:pic>
      <p:grpSp>
        <p:nvGrpSpPr>
          <p:cNvPr id="4" name="Group 3">
            <a:extLst>
              <a:ext uri="{FF2B5EF4-FFF2-40B4-BE49-F238E27FC236}">
                <a16:creationId xmlns:a16="http://schemas.microsoft.com/office/drawing/2014/main" id="{F77BB5F8-0AA2-2147-BAA4-011025D703D3}"/>
              </a:ext>
            </a:extLst>
          </p:cNvPr>
          <p:cNvGrpSpPr/>
          <p:nvPr/>
        </p:nvGrpSpPr>
        <p:grpSpPr>
          <a:xfrm>
            <a:off x="1095604" y="2013126"/>
            <a:ext cx="2623128" cy="1633280"/>
            <a:chOff x="1207047" y="2013126"/>
            <a:chExt cx="2623128" cy="1633280"/>
          </a:xfrm>
        </p:grpSpPr>
        <p:pic>
          <p:nvPicPr>
            <p:cNvPr id="28" name="Image 19">
              <a:extLst>
                <a:ext uri="{FF2B5EF4-FFF2-40B4-BE49-F238E27FC236}">
                  <a16:creationId xmlns:a16="http://schemas.microsoft.com/office/drawing/2014/main" id="{E2868117-D42E-8440-87F8-D0BB6BEA06C3}"/>
                </a:ext>
              </a:extLst>
            </p:cNvPr>
            <p:cNvPicPr>
              <a:picLocks noChangeAspect="1"/>
            </p:cNvPicPr>
            <p:nvPr/>
          </p:nvPicPr>
          <p:blipFill rotWithShape="1">
            <a:blip r:embed="rId6"/>
            <a:srcRect l="25339" t="18471" r="31740" b="54804"/>
            <a:stretch/>
          </p:blipFill>
          <p:spPr>
            <a:xfrm>
              <a:off x="1207047" y="2013126"/>
              <a:ext cx="2623128" cy="1633280"/>
            </a:xfrm>
            <a:prstGeom prst="rect">
              <a:avLst/>
            </a:prstGeom>
          </p:spPr>
        </p:pic>
        <p:pic>
          <p:nvPicPr>
            <p:cNvPr id="37" name="Image 19">
              <a:extLst>
                <a:ext uri="{FF2B5EF4-FFF2-40B4-BE49-F238E27FC236}">
                  <a16:creationId xmlns:a16="http://schemas.microsoft.com/office/drawing/2014/main" id="{C434D118-F228-F543-9CFD-3CC0BE4E6750}"/>
                </a:ext>
              </a:extLst>
            </p:cNvPr>
            <p:cNvPicPr>
              <a:picLocks noChangeAspect="1"/>
            </p:cNvPicPr>
            <p:nvPr/>
          </p:nvPicPr>
          <p:blipFill rotWithShape="1">
            <a:blip r:embed="rId6"/>
            <a:srcRect l="37089" t="32057" r="41714" b="65326"/>
            <a:stretch/>
          </p:blipFill>
          <p:spPr>
            <a:xfrm>
              <a:off x="1713745" y="2669840"/>
              <a:ext cx="1916003" cy="236543"/>
            </a:xfrm>
            <a:prstGeom prst="rect">
              <a:avLst/>
            </a:prstGeom>
          </p:spPr>
        </p:pic>
      </p:grpSp>
    </p:spTree>
    <p:extLst>
      <p:ext uri="{BB962C8B-B14F-4D97-AF65-F5344CB8AC3E}">
        <p14:creationId xmlns:p14="http://schemas.microsoft.com/office/powerpoint/2010/main" val="32935032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FDD964-9970-E744-BA75-99CCAA6C37E2}"/>
              </a:ext>
            </a:extLst>
          </p:cNvPr>
          <p:cNvSpPr>
            <a:spLocks noGrp="1"/>
          </p:cNvSpPr>
          <p:nvPr>
            <p:ph type="title"/>
          </p:nvPr>
        </p:nvSpPr>
        <p:spPr/>
        <p:txBody>
          <a:bodyPr/>
          <a:lstStyle/>
          <a:p>
            <a:r>
              <a:rPr lang="en-US" dirty="0"/>
              <a:t>FITNESS MAT FEATURES</a:t>
            </a:r>
          </a:p>
        </p:txBody>
      </p:sp>
      <p:sp>
        <p:nvSpPr>
          <p:cNvPr id="14" name="Espace réservé du numéro de diapositive 13">
            <a:extLst>
              <a:ext uri="{FF2B5EF4-FFF2-40B4-BE49-F238E27FC236}">
                <a16:creationId xmlns:a16="http://schemas.microsoft.com/office/drawing/2014/main" id="{B16547AE-B5AE-A44E-841B-141CD3B1409A}"/>
              </a:ext>
            </a:extLst>
          </p:cNvPr>
          <p:cNvSpPr>
            <a:spLocks noGrp="1"/>
          </p:cNvSpPr>
          <p:nvPr>
            <p:ph type="sldNum" sz="quarter" idx="11"/>
          </p:nvPr>
        </p:nvSpPr>
        <p:spPr>
          <a:xfrm>
            <a:off x="5857875" y="9909175"/>
            <a:ext cx="1701800" cy="569913"/>
          </a:xfrm>
          <a:prstGeom prst="rect">
            <a:avLst/>
          </a:prstGeom>
        </p:spPr>
        <p:txBody>
          <a:bodyPr vert="horz" lIns="90000" tIns="45720" rIns="360000" bIns="45720" rtlCol="0" anchor="b"/>
          <a:lstStyle>
            <a:defPPr>
              <a:defRPr lang="es-ES_tradnl"/>
            </a:defPPr>
            <a:lvl1pPr marL="0" algn="r" defTabSz="816358" rtl="0" eaLnBrk="1" latinLnBrk="0" hangingPunct="1">
              <a:defRPr sz="1000" kern="1200">
                <a:solidFill>
                  <a:schemeClr val="tx1">
                    <a:tint val="75000"/>
                  </a:schemeClr>
                </a:solidFill>
                <a:latin typeface="Avenir Book" panose="02000503020000020003" pitchFamily="2" charset="0"/>
                <a:ea typeface="+mn-ea"/>
                <a:cs typeface="+mn-cs"/>
              </a:defRPr>
            </a:lvl1pPr>
            <a:lvl2pPr marL="408179" algn="l" defTabSz="816358" rtl="0" eaLnBrk="1" latinLnBrk="0" hangingPunct="1">
              <a:defRPr sz="1607" kern="1200">
                <a:solidFill>
                  <a:schemeClr val="tx1"/>
                </a:solidFill>
                <a:latin typeface="+mn-lt"/>
                <a:ea typeface="+mn-ea"/>
                <a:cs typeface="+mn-cs"/>
              </a:defRPr>
            </a:lvl2pPr>
            <a:lvl3pPr marL="816358" algn="l" defTabSz="816358" rtl="0" eaLnBrk="1" latinLnBrk="0" hangingPunct="1">
              <a:defRPr sz="1607" kern="1200">
                <a:solidFill>
                  <a:schemeClr val="tx1"/>
                </a:solidFill>
                <a:latin typeface="+mn-lt"/>
                <a:ea typeface="+mn-ea"/>
                <a:cs typeface="+mn-cs"/>
              </a:defRPr>
            </a:lvl3pPr>
            <a:lvl4pPr marL="1224537" algn="l" defTabSz="816358" rtl="0" eaLnBrk="1" latinLnBrk="0" hangingPunct="1">
              <a:defRPr sz="1607" kern="1200">
                <a:solidFill>
                  <a:schemeClr val="tx1"/>
                </a:solidFill>
                <a:latin typeface="+mn-lt"/>
                <a:ea typeface="+mn-ea"/>
                <a:cs typeface="+mn-cs"/>
              </a:defRPr>
            </a:lvl4pPr>
            <a:lvl5pPr marL="1632716" algn="l" defTabSz="816358" rtl="0" eaLnBrk="1" latinLnBrk="0" hangingPunct="1">
              <a:defRPr sz="1607" kern="1200">
                <a:solidFill>
                  <a:schemeClr val="tx1"/>
                </a:solidFill>
                <a:latin typeface="+mn-lt"/>
                <a:ea typeface="+mn-ea"/>
                <a:cs typeface="+mn-cs"/>
              </a:defRPr>
            </a:lvl5pPr>
            <a:lvl6pPr marL="2040895" algn="l" defTabSz="816358" rtl="0" eaLnBrk="1" latinLnBrk="0" hangingPunct="1">
              <a:defRPr sz="1607" kern="1200">
                <a:solidFill>
                  <a:schemeClr val="tx1"/>
                </a:solidFill>
                <a:latin typeface="+mn-lt"/>
                <a:ea typeface="+mn-ea"/>
                <a:cs typeface="+mn-cs"/>
              </a:defRPr>
            </a:lvl6pPr>
            <a:lvl7pPr marL="2449074" algn="l" defTabSz="816358" rtl="0" eaLnBrk="1" latinLnBrk="0" hangingPunct="1">
              <a:defRPr sz="1607" kern="1200">
                <a:solidFill>
                  <a:schemeClr val="tx1"/>
                </a:solidFill>
                <a:latin typeface="+mn-lt"/>
                <a:ea typeface="+mn-ea"/>
                <a:cs typeface="+mn-cs"/>
              </a:defRPr>
            </a:lvl7pPr>
            <a:lvl8pPr marL="2857253" algn="l" defTabSz="816358" rtl="0" eaLnBrk="1" latinLnBrk="0" hangingPunct="1">
              <a:defRPr sz="1607" kern="1200">
                <a:solidFill>
                  <a:schemeClr val="tx1"/>
                </a:solidFill>
                <a:latin typeface="+mn-lt"/>
                <a:ea typeface="+mn-ea"/>
                <a:cs typeface="+mn-cs"/>
              </a:defRPr>
            </a:lvl8pPr>
            <a:lvl9pPr marL="3265432" algn="l" defTabSz="816358" rtl="0" eaLnBrk="1" latinLnBrk="0" hangingPunct="1">
              <a:defRPr sz="1607" kern="1200">
                <a:solidFill>
                  <a:schemeClr val="tx1"/>
                </a:solidFill>
                <a:latin typeface="+mn-lt"/>
                <a:ea typeface="+mn-ea"/>
                <a:cs typeface="+mn-cs"/>
              </a:defRPr>
            </a:lvl9pPr>
          </a:lstStyle>
          <a:p>
            <a:fld id="{C619F317-A22C-6B47-81D8-5C3E174B29DC}" type="slidenum">
              <a:rPr lang="en-US" smtClean="0"/>
              <a:pPr/>
              <a:t>5</a:t>
            </a:fld>
            <a:endParaRPr lang="en-US"/>
          </a:p>
        </p:txBody>
      </p:sp>
      <p:graphicFrame>
        <p:nvGraphicFramePr>
          <p:cNvPr id="7" name="Table 2">
            <a:extLst>
              <a:ext uri="{FF2B5EF4-FFF2-40B4-BE49-F238E27FC236}">
                <a16:creationId xmlns:a16="http://schemas.microsoft.com/office/drawing/2014/main" id="{2D86840A-1E18-384E-B371-9904F3722074}"/>
              </a:ext>
            </a:extLst>
          </p:cNvPr>
          <p:cNvGraphicFramePr>
            <a:graphicFrameLocks noGrp="1"/>
          </p:cNvGraphicFramePr>
          <p:nvPr>
            <p:extLst>
              <p:ext uri="{D42A27DB-BD31-4B8C-83A1-F6EECF244321}">
                <p14:modId xmlns:p14="http://schemas.microsoft.com/office/powerpoint/2010/main" val="635014352"/>
              </p:ext>
            </p:extLst>
          </p:nvPr>
        </p:nvGraphicFramePr>
        <p:xfrm>
          <a:off x="0" y="1247769"/>
          <a:ext cx="7559675" cy="7651436"/>
        </p:xfrm>
        <a:graphic>
          <a:graphicData uri="http://schemas.openxmlformats.org/drawingml/2006/table">
            <a:tbl>
              <a:tblPr>
                <a:tableStyleId>{5C22544A-7EE6-4342-B048-85BDC9FD1C3A}</a:tableStyleId>
              </a:tblPr>
              <a:tblGrid>
                <a:gridCol w="3905573">
                  <a:extLst>
                    <a:ext uri="{9D8B030D-6E8A-4147-A177-3AD203B41FA5}">
                      <a16:colId xmlns:a16="http://schemas.microsoft.com/office/drawing/2014/main" val="152489556"/>
                    </a:ext>
                  </a:extLst>
                </a:gridCol>
                <a:gridCol w="3654102">
                  <a:extLst>
                    <a:ext uri="{9D8B030D-6E8A-4147-A177-3AD203B41FA5}">
                      <a16:colId xmlns:a16="http://schemas.microsoft.com/office/drawing/2014/main" val="3367441361"/>
                    </a:ext>
                  </a:extLst>
                </a:gridCol>
              </a:tblGrid>
              <a:tr h="266700">
                <a:tc>
                  <a:txBody>
                    <a:bodyPr/>
                    <a:lstStyle/>
                    <a:p>
                      <a:pPr marL="0" algn="l" defTabSz="1425572" rtl="0" eaLnBrk="1" fontAlgn="b" latinLnBrk="0" hangingPunct="1"/>
                      <a:r>
                        <a:rPr lang="es-ES" sz="1600" b="0" i="0" u="none" strike="noStrike" kern="1200" dirty="0">
                          <a:solidFill>
                            <a:schemeClr val="bg1"/>
                          </a:solidFill>
                          <a:effectLst/>
                          <a:latin typeface="Calibri" panose="020F0502020204030204" pitchFamily="34" charset="0"/>
                          <a:ea typeface="+mn-ea"/>
                          <a:cs typeface="+mn-cs"/>
                        </a:rPr>
                        <a:t>Sensing</a:t>
                      </a:r>
                      <a:r>
                        <a:rPr lang="es-ES" sz="1600" b="0" i="0" u="none" strike="noStrike" kern="1200" baseline="0" dirty="0">
                          <a:solidFill>
                            <a:schemeClr val="bg1"/>
                          </a:solidFill>
                          <a:effectLst/>
                          <a:latin typeface="Calibri" panose="020F0502020204030204" pitchFamily="34" charset="0"/>
                          <a:ea typeface="+mn-ea"/>
                          <a:cs typeface="+mn-cs"/>
                        </a:rPr>
                        <a:t> Mat </a:t>
                      </a:r>
                      <a:r>
                        <a:rPr lang="es-ES" sz="1600" b="0" i="0" u="none" strike="noStrike" kern="1200" baseline="0" dirty="0" err="1">
                          <a:solidFill>
                            <a:schemeClr val="bg1"/>
                          </a:solidFill>
                          <a:effectLst/>
                          <a:latin typeface="Calibri" panose="020F0502020204030204" pitchFamily="34" charset="0"/>
                          <a:ea typeface="+mn-ea"/>
                          <a:cs typeface="+mn-cs"/>
                        </a:rPr>
                        <a:t>Features</a:t>
                      </a:r>
                      <a:r>
                        <a:rPr lang="en-CH" sz="1600" b="0" i="0" u="none" strike="noStrike" kern="1200" dirty="0">
                          <a:solidFill>
                            <a:schemeClr val="bg1"/>
                          </a:solidFill>
                          <a:effectLst/>
                          <a:latin typeface="Calibri" panose="020F0502020204030204" pitchFamily="34" charset="0"/>
                          <a:ea typeface="+mn-ea"/>
                          <a:cs typeface="+mn-cs"/>
                        </a:rPr>
                        <a:t> </a:t>
                      </a:r>
                    </a:p>
                  </a:txBody>
                  <a:tcPr marL="360000" marR="360000" marT="9525" marB="0" anchor="b">
                    <a:solidFill>
                      <a:schemeClr val="bg1">
                        <a:lumMod val="50000"/>
                      </a:schemeClr>
                    </a:solidFill>
                  </a:tcPr>
                </a:tc>
                <a:tc>
                  <a:txBody>
                    <a:bodyPr/>
                    <a:lstStyle/>
                    <a:p>
                      <a:pPr marL="0" algn="l" defTabSz="1425572" rtl="0" eaLnBrk="1" fontAlgn="b" latinLnBrk="0" hangingPunct="1"/>
                      <a:endParaRPr lang="en-GB" sz="1600" b="0" i="0" u="none" strike="noStrike" kern="1200" dirty="0">
                        <a:solidFill>
                          <a:schemeClr val="bg1"/>
                        </a:solidFill>
                        <a:effectLst/>
                        <a:latin typeface="Calibri" panose="020F0502020204030204" pitchFamily="34" charset="0"/>
                        <a:ea typeface="+mn-ea"/>
                        <a:cs typeface="+mn-cs"/>
                      </a:endParaRPr>
                    </a:p>
                  </a:txBody>
                  <a:tcPr marL="360000" marR="360000" marT="9525" marB="0" anchor="ctr">
                    <a:solidFill>
                      <a:schemeClr val="bg1">
                        <a:lumMod val="50000"/>
                      </a:schemeClr>
                    </a:solidFill>
                  </a:tcPr>
                </a:tc>
                <a:extLst>
                  <a:ext uri="{0D108BD9-81ED-4DB2-BD59-A6C34878D82A}">
                    <a16:rowId xmlns:a16="http://schemas.microsoft.com/office/drawing/2014/main" val="227778234"/>
                  </a:ext>
                </a:extLst>
              </a:tr>
              <a:tr h="203200">
                <a:tc>
                  <a:txBody>
                    <a:bodyPr/>
                    <a:lstStyle/>
                    <a:p>
                      <a:pPr marL="0" marR="0" indent="0" algn="l" defTabSz="1425572" rtl="0" eaLnBrk="1" fontAlgn="b" latinLnBrk="0" hangingPunct="1">
                        <a:lnSpc>
                          <a:spcPct val="100000"/>
                        </a:lnSpc>
                        <a:spcBef>
                          <a:spcPts val="0"/>
                        </a:spcBef>
                        <a:spcAft>
                          <a:spcPts val="0"/>
                        </a:spcAft>
                        <a:buClrTx/>
                        <a:buSzTx/>
                        <a:buFontTx/>
                        <a:buNone/>
                        <a:tabLst/>
                        <a:defRPr/>
                      </a:pPr>
                      <a:r>
                        <a:rPr lang="en-GB" sz="1600" b="0" i="0" u="none" strike="noStrike" kern="1200" dirty="0">
                          <a:solidFill>
                            <a:schemeClr val="tx1"/>
                          </a:solidFill>
                          <a:effectLst/>
                          <a:latin typeface="Calibri" panose="020F0502020204030204" pitchFamily="34" charset="0"/>
                          <a:ea typeface="+mn-ea"/>
                          <a:cs typeface="+mn-cs"/>
                        </a:rPr>
                        <a:t>Overall Area (L x W) [mm]</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algn="r" fontAlgn="ctr"/>
                      <a:r>
                        <a:rPr lang="fr-FR" sz="1600" b="0" i="0" u="none" strike="noStrike" dirty="0">
                          <a:solidFill>
                            <a:schemeClr val="tx1"/>
                          </a:solidFill>
                          <a:effectLst/>
                          <a:latin typeface="Calibri" panose="020F0502020204030204" pitchFamily="34" charset="0"/>
                        </a:rPr>
                        <a:t>604 x 521</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4182764936"/>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Sensing Area (L x W) [mm]</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US" sz="1600" b="0" i="0" u="none" strike="noStrike" kern="1200" dirty="0">
                          <a:solidFill>
                            <a:schemeClr val="tx1"/>
                          </a:solidFill>
                          <a:effectLst/>
                          <a:latin typeface="Calibri" panose="020F0502020204030204" pitchFamily="34" charset="0"/>
                          <a:ea typeface="+mn-ea"/>
                          <a:cs typeface="+mn-cs"/>
                        </a:rPr>
                        <a:t>480 x 480</a:t>
                      </a:r>
                      <a:endParaRPr lang="en-CH"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2627362471"/>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Number of Sensor Elements</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US" sz="1600" b="0" i="0" u="none" strike="noStrike" kern="1200" dirty="0">
                          <a:solidFill>
                            <a:schemeClr val="tx1"/>
                          </a:solidFill>
                          <a:effectLst/>
                          <a:latin typeface="Calibri" panose="020F0502020204030204" pitchFamily="34" charset="0"/>
                          <a:ea typeface="+mn-ea"/>
                          <a:cs typeface="+mn-cs"/>
                        </a:rPr>
                        <a:t>2304</a:t>
                      </a:r>
                      <a:endParaRPr lang="en-CH"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3298972774"/>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Matrix Topology [R x C]</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algn="r" fontAlgn="ctr"/>
                      <a:r>
                        <a:rPr lang="fr-FR" sz="1600" b="0" i="0" u="none" strike="noStrike" dirty="0">
                          <a:solidFill>
                            <a:schemeClr val="tx1"/>
                          </a:solidFill>
                          <a:effectLst/>
                          <a:latin typeface="Calibri" panose="020F0502020204030204" pitchFamily="34" charset="0"/>
                        </a:rPr>
                        <a:t>48 x 48</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1450632877"/>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Sensor Element Resolution [mm]</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algn="r" fontAlgn="ctr"/>
                      <a:r>
                        <a:rPr lang="es-ES" sz="1600" b="0" i="0" u="none" strike="noStrike" dirty="0">
                          <a:solidFill>
                            <a:schemeClr val="tx1"/>
                          </a:solidFill>
                          <a:effectLst/>
                          <a:latin typeface="Calibri" panose="020F0502020204030204" pitchFamily="34" charset="0"/>
                        </a:rPr>
                        <a:t>1</a:t>
                      </a:r>
                      <a:r>
                        <a:rPr lang="fr-ES" sz="1600" b="0" i="0" u="none" strike="noStrike">
                          <a:solidFill>
                            <a:schemeClr val="tx1"/>
                          </a:solidFill>
                          <a:effectLst/>
                          <a:latin typeface="Calibri" panose="020F0502020204030204" pitchFamily="34" charset="0"/>
                        </a:rPr>
                        <a:t>0</a:t>
                      </a:r>
                      <a:endParaRPr lang="fr-ES" sz="1600" b="0" i="0" u="none" strike="noStrike" dirty="0">
                        <a:solidFill>
                          <a:schemeClr val="tx1"/>
                        </a:solidFill>
                        <a:effectLst/>
                        <a:latin typeface="Calibri" panose="020F0502020204030204" pitchFamily="34" charset="0"/>
                      </a:endParaRP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4000289121"/>
                  </a:ext>
                </a:extLst>
              </a:tr>
              <a:tr h="196554">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Sensor Element Shape</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algn="r" fontAlgn="ctr"/>
                      <a:r>
                        <a:rPr lang="fr-FR" sz="1600" b="0" i="0" u="none" strike="noStrike" dirty="0">
                          <a:solidFill>
                            <a:schemeClr val="tx1"/>
                          </a:solidFill>
                          <a:effectLst/>
                          <a:latin typeface="Calibri" panose="020F0502020204030204" pitchFamily="34" charset="0"/>
                        </a:rPr>
                        <a:t>Round</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1397032708"/>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Sensor Element Size [mm]</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algn="r" fontAlgn="ctr"/>
                      <a:r>
                        <a:rPr lang="es-ES" sz="1600" b="0" i="0" u="none" strike="noStrike" dirty="0">
                          <a:solidFill>
                            <a:schemeClr val="tx1"/>
                          </a:solidFill>
                          <a:effectLst/>
                          <a:latin typeface="Calibri" panose="020F0502020204030204" pitchFamily="34" charset="0"/>
                        </a:rPr>
                        <a:t>6</a:t>
                      </a:r>
                      <a:endParaRPr lang="fr-ES" sz="1600" b="0" i="0" u="none" strike="noStrike" dirty="0">
                        <a:solidFill>
                          <a:schemeClr val="tx1"/>
                        </a:solidFill>
                        <a:effectLst/>
                        <a:latin typeface="Calibri" panose="020F0502020204030204" pitchFamily="34" charset="0"/>
                      </a:endParaRP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515181698"/>
                  </a:ext>
                </a:extLst>
              </a:tr>
              <a:tr h="203200">
                <a:tc>
                  <a:txBody>
                    <a:bodyPr/>
                    <a:lstStyle/>
                    <a:p>
                      <a:pPr marL="0" algn="l" defTabSz="1425572" rtl="0" eaLnBrk="1" fontAlgn="b" latinLnBrk="0" hangingPunct="1"/>
                      <a:endParaRPr lang="en-GB"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algn="r" fontAlgn="ctr"/>
                      <a:endParaRPr lang="fr-FR" sz="1600" b="0" i="0" u="none" strike="noStrike" dirty="0">
                        <a:solidFill>
                          <a:schemeClr val="tx1"/>
                        </a:solidFill>
                        <a:effectLst/>
                        <a:latin typeface="Calibri" panose="020F0502020204030204" pitchFamily="34" charset="0"/>
                      </a:endParaRP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446441500"/>
                  </a:ext>
                </a:extLst>
              </a:tr>
              <a:tr h="203200">
                <a:tc>
                  <a:txBody>
                    <a:bodyPr/>
                    <a:lstStyle/>
                    <a:p>
                      <a:pPr marL="0" algn="l" defTabSz="1425572" rtl="0" eaLnBrk="1" fontAlgn="b" latinLnBrk="0" hangingPunct="1"/>
                      <a:endParaRPr lang="en-GB"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lvl="0" algn="r" defTabSz="1425572" rtl="0" eaLnBrk="1" fontAlgn="b" latinLnBrk="0" hangingPunct="1"/>
                      <a:endParaRPr lang="en-GB"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3039931991"/>
                  </a:ext>
                </a:extLst>
              </a:tr>
              <a:tr h="203200">
                <a:tc>
                  <a:txBody>
                    <a:bodyPr/>
                    <a:lstStyle/>
                    <a:p>
                      <a:pPr marL="0" algn="l" defTabSz="1425572" rtl="0" eaLnBrk="1" fontAlgn="b" latinLnBrk="0" hangingPunct="1"/>
                      <a:r>
                        <a:rPr lang="es-ES" sz="1600" b="0" i="0" u="none" strike="noStrike" kern="1200" dirty="0" err="1">
                          <a:solidFill>
                            <a:schemeClr val="bg1"/>
                          </a:solidFill>
                          <a:effectLst/>
                          <a:latin typeface="Calibri" panose="020F0502020204030204" pitchFamily="34" charset="0"/>
                          <a:ea typeface="+mn-ea"/>
                          <a:cs typeface="+mn-cs"/>
                        </a:rPr>
                        <a:t>Pressure</a:t>
                      </a:r>
                      <a:r>
                        <a:rPr lang="es-ES" sz="1600" b="0" i="0" u="none" strike="noStrike" kern="1200" baseline="0" dirty="0">
                          <a:solidFill>
                            <a:schemeClr val="bg1"/>
                          </a:solidFill>
                          <a:effectLst/>
                          <a:latin typeface="Calibri" panose="020F0502020204030204" pitchFamily="34" charset="0"/>
                          <a:ea typeface="+mn-ea"/>
                          <a:cs typeface="+mn-cs"/>
                        </a:rPr>
                        <a:t> </a:t>
                      </a:r>
                      <a:r>
                        <a:rPr lang="es-ES" sz="1600" b="0" i="0" u="none" strike="noStrike" kern="1200" baseline="0" dirty="0" err="1">
                          <a:solidFill>
                            <a:schemeClr val="bg1"/>
                          </a:solidFill>
                          <a:effectLst/>
                          <a:latin typeface="Calibri" panose="020F0502020204030204" pitchFamily="34" charset="0"/>
                          <a:ea typeface="+mn-ea"/>
                          <a:cs typeface="+mn-cs"/>
                        </a:rPr>
                        <a:t>Sensing</a:t>
                      </a:r>
                      <a:r>
                        <a:rPr lang="es-ES" sz="1600" b="0" i="0" u="none" strike="noStrike" kern="1200" baseline="0" dirty="0">
                          <a:solidFill>
                            <a:schemeClr val="bg1"/>
                          </a:solidFill>
                          <a:effectLst/>
                          <a:latin typeface="Calibri" panose="020F0502020204030204" pitchFamily="34" charset="0"/>
                          <a:ea typeface="+mn-ea"/>
                          <a:cs typeface="+mn-cs"/>
                        </a:rPr>
                        <a:t> </a:t>
                      </a:r>
                      <a:r>
                        <a:rPr lang="es-ES" sz="1600" b="0" i="0" u="none" strike="noStrike" kern="1200" baseline="0" dirty="0" err="1">
                          <a:solidFill>
                            <a:schemeClr val="bg1"/>
                          </a:solidFill>
                          <a:effectLst/>
                          <a:latin typeface="Calibri" panose="020F0502020204030204" pitchFamily="34" charset="0"/>
                          <a:ea typeface="+mn-ea"/>
                          <a:cs typeface="+mn-cs"/>
                        </a:rPr>
                        <a:t>Features</a:t>
                      </a:r>
                      <a:endParaRPr lang="en-CH" sz="1600" b="0" i="0" u="none" strike="noStrike" kern="1200" dirty="0">
                        <a:solidFill>
                          <a:schemeClr val="bg1"/>
                        </a:solidFill>
                        <a:effectLst/>
                        <a:latin typeface="Calibri" panose="020F0502020204030204" pitchFamily="34" charset="0"/>
                        <a:ea typeface="+mn-ea"/>
                        <a:cs typeface="+mn-cs"/>
                      </a:endParaRPr>
                    </a:p>
                  </a:txBody>
                  <a:tcPr marL="360000" marR="360000" marT="9525" marB="0" anchor="b">
                    <a:solidFill>
                      <a:schemeClr val="bg1">
                        <a:lumMod val="50000"/>
                      </a:schemeClr>
                    </a:solidFill>
                  </a:tcPr>
                </a:tc>
                <a:tc>
                  <a:txBody>
                    <a:bodyPr/>
                    <a:lstStyle/>
                    <a:p>
                      <a:pPr marL="0" algn="r" defTabSz="1425572" rtl="0" eaLnBrk="1" fontAlgn="b" latinLnBrk="0" hangingPunct="1"/>
                      <a:endParaRPr lang="en-CH" sz="1600" b="0" i="0" u="none" strike="noStrike" kern="1200" dirty="0">
                        <a:solidFill>
                          <a:schemeClr val="bg1"/>
                        </a:solidFill>
                        <a:effectLst/>
                        <a:latin typeface="Calibri" panose="020F0502020204030204" pitchFamily="34" charset="0"/>
                        <a:ea typeface="+mn-ea"/>
                        <a:cs typeface="+mn-cs"/>
                      </a:endParaRPr>
                    </a:p>
                  </a:txBody>
                  <a:tcPr marL="360000" marR="360000" marT="9525" marB="0" anchor="ctr">
                    <a:solidFill>
                      <a:schemeClr val="bg1">
                        <a:lumMod val="50000"/>
                      </a:schemeClr>
                    </a:solidFill>
                  </a:tcPr>
                </a:tc>
                <a:extLst>
                  <a:ext uri="{0D108BD9-81ED-4DB2-BD59-A6C34878D82A}">
                    <a16:rowId xmlns:a16="http://schemas.microsoft.com/office/drawing/2014/main" val="1705662897"/>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Linearity Coefficient</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0.99</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3658072414"/>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Accuracy</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CH" sz="1600" b="0" i="0" u="none" strike="noStrike" kern="1200" dirty="0">
                          <a:solidFill>
                            <a:schemeClr val="tx1"/>
                          </a:solidFill>
                          <a:effectLst/>
                          <a:latin typeface="Calibri" panose="020F0502020204030204" pitchFamily="34" charset="0"/>
                          <a:ea typeface="+mn-ea"/>
                          <a:cs typeface="+mn-cs"/>
                        </a:rPr>
                        <a:t>10%</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2784370266"/>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Pressure Range</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dirty="0" smtClean="0">
                          <a:solidFill>
                            <a:schemeClr val="tx1"/>
                          </a:solidFill>
                          <a:effectLst/>
                          <a:latin typeface="Calibri" panose="020F0502020204030204" pitchFamily="34" charset="0"/>
                          <a:ea typeface="+mn-ea"/>
                          <a:cs typeface="+mn-cs"/>
                        </a:rPr>
                        <a:t>20-10000 </a:t>
                      </a:r>
                      <a:r>
                        <a:rPr lang="en-GB" sz="1600" b="0" i="0" u="none" strike="noStrike" kern="1200" dirty="0">
                          <a:solidFill>
                            <a:schemeClr val="tx1"/>
                          </a:solidFill>
                          <a:effectLst/>
                          <a:latin typeface="Calibri" panose="020F0502020204030204" pitchFamily="34" charset="0"/>
                          <a:ea typeface="+mn-ea"/>
                          <a:cs typeface="+mn-cs"/>
                        </a:rPr>
                        <a:t>mmHg </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2308278877"/>
                  </a:ext>
                </a:extLst>
              </a:tr>
              <a:tr h="203200">
                <a:tc>
                  <a:txBody>
                    <a:bodyPr/>
                    <a:lstStyle/>
                    <a:p>
                      <a:pPr marL="0" algn="l" defTabSz="1425572" rtl="0" eaLnBrk="1" fontAlgn="b" latinLnBrk="0" hangingPunct="1"/>
                      <a:endParaRPr lang="en-GB"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endParaRPr lang="en-GB"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3660056528"/>
                  </a:ext>
                </a:extLst>
              </a:tr>
              <a:tr h="203200">
                <a:tc>
                  <a:txBody>
                    <a:bodyPr/>
                    <a:lstStyle/>
                    <a:p>
                      <a:pPr marL="0" algn="l" defTabSz="1425572" rtl="0" eaLnBrk="1" fontAlgn="b" latinLnBrk="0" hangingPunct="1"/>
                      <a:r>
                        <a:rPr lang="es-ES" sz="1600" b="0" i="0" u="none" strike="noStrike" kern="1200" dirty="0">
                          <a:solidFill>
                            <a:schemeClr val="bg1"/>
                          </a:solidFill>
                          <a:effectLst/>
                          <a:latin typeface="Calibri" panose="020F0502020204030204" pitchFamily="34" charset="0"/>
                          <a:ea typeface="+mn-ea"/>
                          <a:cs typeface="+mn-cs"/>
                        </a:rPr>
                        <a:t>Hardware </a:t>
                      </a:r>
                      <a:r>
                        <a:rPr lang="es-ES" sz="1600" b="0" i="0" u="none" strike="noStrike" kern="1200" dirty="0" err="1">
                          <a:solidFill>
                            <a:schemeClr val="bg1"/>
                          </a:solidFill>
                          <a:effectLst/>
                          <a:latin typeface="Calibri" panose="020F0502020204030204" pitchFamily="34" charset="0"/>
                          <a:ea typeface="+mn-ea"/>
                          <a:cs typeface="+mn-cs"/>
                        </a:rPr>
                        <a:t>Features</a:t>
                      </a:r>
                      <a:endParaRPr lang="en-CH" sz="1600" b="0" i="0" u="none" strike="noStrike" kern="1200" dirty="0">
                        <a:solidFill>
                          <a:schemeClr val="bg1"/>
                        </a:solidFill>
                        <a:effectLst/>
                        <a:latin typeface="Calibri" panose="020F0502020204030204" pitchFamily="34" charset="0"/>
                        <a:ea typeface="+mn-ea"/>
                        <a:cs typeface="+mn-cs"/>
                      </a:endParaRPr>
                    </a:p>
                  </a:txBody>
                  <a:tcPr marL="360000" marR="360000" marT="9525" marB="0" anchor="b">
                    <a:solidFill>
                      <a:schemeClr val="bg1">
                        <a:lumMod val="50000"/>
                      </a:schemeClr>
                    </a:solidFill>
                  </a:tcPr>
                </a:tc>
                <a:tc>
                  <a:txBody>
                    <a:bodyPr/>
                    <a:lstStyle/>
                    <a:p>
                      <a:pPr marL="0" algn="r" defTabSz="1425572" rtl="0" eaLnBrk="1" fontAlgn="b" latinLnBrk="0" hangingPunct="1"/>
                      <a:endParaRPr lang="en-CH" sz="1600" b="0" i="0" u="none" strike="noStrike" kern="1200" dirty="0">
                        <a:solidFill>
                          <a:schemeClr val="bg1"/>
                        </a:solidFill>
                        <a:effectLst/>
                        <a:latin typeface="Calibri" panose="020F0502020204030204" pitchFamily="34" charset="0"/>
                        <a:ea typeface="+mn-ea"/>
                        <a:cs typeface="+mn-cs"/>
                      </a:endParaRPr>
                    </a:p>
                  </a:txBody>
                  <a:tcPr marL="360000" marR="360000" marT="9525" marB="0" anchor="ctr">
                    <a:solidFill>
                      <a:schemeClr val="bg1">
                        <a:lumMod val="50000"/>
                      </a:schemeClr>
                    </a:solidFill>
                  </a:tcPr>
                </a:tc>
                <a:extLst>
                  <a:ext uri="{0D108BD9-81ED-4DB2-BD59-A6C34878D82A}">
                    <a16:rowId xmlns:a16="http://schemas.microsoft.com/office/drawing/2014/main" val="2180634228"/>
                  </a:ext>
                </a:extLst>
              </a:tr>
              <a:tr h="260828">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ADC Resolution</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dirty="0" smtClean="0">
                          <a:solidFill>
                            <a:schemeClr val="tx1"/>
                          </a:solidFill>
                          <a:effectLst/>
                          <a:latin typeface="Calibri" panose="020F0502020204030204" pitchFamily="34" charset="0"/>
                          <a:ea typeface="+mn-ea"/>
                          <a:cs typeface="+mn-cs"/>
                        </a:rPr>
                        <a:t>8- 12 </a:t>
                      </a:r>
                      <a:r>
                        <a:rPr lang="en-GB" sz="1600" b="0" i="0" u="none" strike="noStrike" kern="1200" dirty="0">
                          <a:solidFill>
                            <a:schemeClr val="tx1"/>
                          </a:solidFill>
                          <a:effectLst/>
                          <a:latin typeface="Calibri" panose="020F0502020204030204" pitchFamily="34" charset="0"/>
                          <a:ea typeface="+mn-ea"/>
                          <a:cs typeface="+mn-cs"/>
                        </a:rPr>
                        <a:t>bits</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3672533162"/>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Scanning frequency [Hz]</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baseline="0" dirty="0" smtClean="0">
                          <a:solidFill>
                            <a:schemeClr val="tx1"/>
                          </a:solidFill>
                          <a:effectLst/>
                          <a:latin typeface="Calibri" panose="020F0502020204030204" pitchFamily="34" charset="0"/>
                          <a:ea typeface="+mn-ea"/>
                          <a:cs typeface="+mn-cs"/>
                        </a:rPr>
                        <a:t>20-50*</a:t>
                      </a:r>
                      <a:endParaRPr lang="en-GB"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1840757541"/>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OS &amp; Platforms Compatibility</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Windows, Linux, OSX, IoT, Android</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1740079480"/>
                  </a:ext>
                </a:extLst>
              </a:tr>
              <a:tr h="302103">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Standard Connectivity Hardware</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USB Serial</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3468029672"/>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Standard Connectivity Enabled</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USB Serial (24/7)</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3882399205"/>
                  </a:ext>
                </a:extLst>
              </a:tr>
              <a:tr h="20320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Connector Power</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Micro-USB</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2513505633"/>
                  </a:ext>
                </a:extLst>
              </a:tr>
              <a:tr h="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Built</a:t>
                      </a:r>
                      <a:r>
                        <a:rPr lang="en-GB" sz="1600" b="0" i="0" u="none" strike="noStrike" kern="1200" baseline="0" dirty="0">
                          <a:solidFill>
                            <a:schemeClr val="tx1"/>
                          </a:solidFill>
                          <a:effectLst/>
                          <a:latin typeface="Calibri" panose="020F0502020204030204" pitchFamily="34" charset="0"/>
                          <a:ea typeface="+mn-ea"/>
                          <a:cs typeface="+mn-cs"/>
                        </a:rPr>
                        <a:t> in </a:t>
                      </a:r>
                      <a:r>
                        <a:rPr lang="en-GB" sz="1600" b="0" i="0" u="none" strike="noStrike" kern="1200" dirty="0">
                          <a:solidFill>
                            <a:schemeClr val="tx1"/>
                          </a:solidFill>
                          <a:effectLst/>
                          <a:latin typeface="Calibri" panose="020F0502020204030204" pitchFamily="34" charset="0"/>
                          <a:ea typeface="+mn-ea"/>
                          <a:cs typeface="+mn-cs"/>
                        </a:rPr>
                        <a:t>Battery</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No</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1033680922"/>
                  </a:ext>
                </a:extLst>
              </a:tr>
              <a:tr h="0">
                <a:tc>
                  <a:txBody>
                    <a:bodyPr/>
                    <a:lstStyle/>
                    <a:p>
                      <a:pPr marL="0" algn="l" defTabSz="1425572" rtl="0" eaLnBrk="1" fontAlgn="b" latinLnBrk="0" hangingPunct="1"/>
                      <a:r>
                        <a:rPr lang="en-GB" sz="1600" b="0" i="0" u="none" strike="noStrike" kern="1200" dirty="0" smtClean="0">
                          <a:solidFill>
                            <a:schemeClr val="tx1"/>
                          </a:solidFill>
                          <a:effectLst/>
                          <a:latin typeface="Calibri" panose="020F0502020204030204" pitchFamily="34" charset="0"/>
                          <a:ea typeface="+mn-ea"/>
                          <a:cs typeface="+mn-cs"/>
                        </a:rPr>
                        <a:t>API</a:t>
                      </a:r>
                      <a:endParaRPr lang="en-GB"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dirty="0" smtClean="0">
                          <a:solidFill>
                            <a:schemeClr val="tx1"/>
                          </a:solidFill>
                          <a:effectLst/>
                          <a:latin typeface="Calibri" panose="020F0502020204030204" pitchFamily="34" charset="0"/>
                          <a:ea typeface="+mn-ea"/>
                          <a:cs typeface="+mn-cs"/>
                        </a:rPr>
                        <a:t>Available API to manage data streaming</a:t>
                      </a:r>
                      <a:endParaRPr lang="en-GB"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992472752"/>
                  </a:ext>
                </a:extLst>
              </a:tr>
              <a:tr h="0">
                <a:tc>
                  <a:txBody>
                    <a:bodyPr/>
                    <a:lstStyle/>
                    <a:p>
                      <a:pPr marL="0" algn="l" defTabSz="1425572" rtl="0" eaLnBrk="1" fontAlgn="b" latinLnBrk="0" hangingPunct="1"/>
                      <a:endParaRPr lang="en-GB"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endParaRPr lang="en-GB"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846623887"/>
                  </a:ext>
                </a:extLst>
              </a:tr>
              <a:tr h="0">
                <a:tc>
                  <a:txBody>
                    <a:bodyPr/>
                    <a:lstStyle/>
                    <a:p>
                      <a:pPr marL="0" algn="l" defTabSz="1425572" rtl="0" eaLnBrk="1" fontAlgn="b" latinLnBrk="0" hangingPunct="1"/>
                      <a:r>
                        <a:rPr lang="es-ES" sz="1600" b="0" i="0" u="none" strike="noStrike" kern="1200" dirty="0">
                          <a:solidFill>
                            <a:schemeClr val="bg1"/>
                          </a:solidFill>
                          <a:effectLst/>
                          <a:latin typeface="Calibri" panose="020F0502020204030204" pitchFamily="34" charset="0"/>
                          <a:ea typeface="+mn-ea"/>
                          <a:cs typeface="+mn-cs"/>
                        </a:rPr>
                        <a:t>Software </a:t>
                      </a:r>
                      <a:r>
                        <a:rPr lang="es-ES" sz="1600" b="0" i="0" u="none" strike="noStrike" kern="1200" dirty="0" err="1">
                          <a:solidFill>
                            <a:schemeClr val="bg1"/>
                          </a:solidFill>
                          <a:effectLst/>
                          <a:latin typeface="Calibri" panose="020F0502020204030204" pitchFamily="34" charset="0"/>
                          <a:ea typeface="+mn-ea"/>
                          <a:cs typeface="+mn-cs"/>
                        </a:rPr>
                        <a:t>Features</a:t>
                      </a:r>
                      <a:endParaRPr lang="en-CH" sz="1600" b="0" i="0" u="none" strike="noStrike" kern="1200" dirty="0">
                        <a:solidFill>
                          <a:schemeClr val="bg1"/>
                        </a:solidFill>
                        <a:effectLst/>
                        <a:latin typeface="Calibri" panose="020F0502020204030204" pitchFamily="34" charset="0"/>
                        <a:ea typeface="+mn-ea"/>
                        <a:cs typeface="+mn-cs"/>
                      </a:endParaRPr>
                    </a:p>
                  </a:txBody>
                  <a:tcPr marL="360000" marR="360000" marT="9525" marB="0" anchor="b">
                    <a:solidFill>
                      <a:srgbClr val="7F7F7F"/>
                    </a:solidFill>
                  </a:tcPr>
                </a:tc>
                <a:tc>
                  <a:txBody>
                    <a:bodyPr/>
                    <a:lstStyle/>
                    <a:p>
                      <a:pPr marL="0" algn="l" defTabSz="1425572" rtl="0" eaLnBrk="1" fontAlgn="b" latinLnBrk="0" hangingPunct="1"/>
                      <a:endParaRPr lang="en-CH" sz="1600" b="0" i="0" u="none" strike="noStrike" kern="1200" dirty="0">
                        <a:solidFill>
                          <a:schemeClr val="bg1"/>
                        </a:solidFill>
                        <a:effectLst/>
                        <a:latin typeface="Calibri" panose="020F0502020204030204" pitchFamily="34" charset="0"/>
                        <a:ea typeface="+mn-ea"/>
                        <a:cs typeface="+mn-cs"/>
                      </a:endParaRPr>
                    </a:p>
                  </a:txBody>
                  <a:tcPr marL="360000" marR="360000" marT="9525" marB="0" anchor="ctr">
                    <a:solidFill>
                      <a:srgbClr val="7F7F7F"/>
                    </a:solidFill>
                  </a:tcPr>
                </a:tc>
                <a:extLst>
                  <a:ext uri="{0D108BD9-81ED-4DB2-BD59-A6C34878D82A}">
                    <a16:rowId xmlns:a16="http://schemas.microsoft.com/office/drawing/2014/main" val="1066100856"/>
                  </a:ext>
                </a:extLst>
              </a:tr>
              <a:tr h="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Demo Software </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dirty="0" smtClean="0">
                          <a:solidFill>
                            <a:schemeClr val="tx1"/>
                          </a:solidFill>
                          <a:effectLst/>
                          <a:latin typeface="Calibri" panose="020F0502020204030204" pitchFamily="34" charset="0"/>
                          <a:ea typeface="+mn-ea"/>
                          <a:cs typeface="+mn-cs"/>
                        </a:rPr>
                        <a:t>Windows</a:t>
                      </a:r>
                      <a:endParaRPr lang="en-GB" sz="1600" b="0" i="0" u="none" strike="noStrike" kern="1200" dirty="0">
                        <a:solidFill>
                          <a:schemeClr val="tx1"/>
                        </a:solidFill>
                        <a:effectLst/>
                        <a:latin typeface="Calibri" panose="020F0502020204030204" pitchFamily="34" charset="0"/>
                        <a:ea typeface="+mn-ea"/>
                        <a:cs typeface="+mn-cs"/>
                      </a:endParaRP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870929488"/>
                  </a:ext>
                </a:extLst>
              </a:tr>
              <a:tr h="0">
                <a:tc>
                  <a:txBody>
                    <a:bodyPr/>
                    <a:lstStyle/>
                    <a:p>
                      <a:pPr marL="0" algn="l" defTabSz="1425572" rtl="0" eaLnBrk="1" fontAlgn="b" latinLnBrk="0" hangingPunct="1"/>
                      <a:r>
                        <a:rPr lang="en-GB" sz="1600" b="0" i="0" u="none" strike="noStrike" kern="1200" dirty="0">
                          <a:solidFill>
                            <a:schemeClr val="tx1"/>
                          </a:solidFill>
                          <a:effectLst/>
                          <a:latin typeface="Calibri" panose="020F0502020204030204" pitchFamily="34" charset="0"/>
                          <a:ea typeface="+mn-ea"/>
                          <a:cs typeface="+mn-cs"/>
                        </a:rPr>
                        <a:t>Software Support</a:t>
                      </a:r>
                    </a:p>
                  </a:txBody>
                  <a:tcPr marL="360000" marR="360000" marT="9525" marB="0" anchor="b">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tc>
                  <a:txBody>
                    <a:bodyPr/>
                    <a:lstStyle/>
                    <a:p>
                      <a:pPr marL="0" algn="r" defTabSz="1425572" rtl="0" eaLnBrk="1" fontAlgn="b" latinLnBrk="0" hangingPunct="1"/>
                      <a:r>
                        <a:rPr lang="en-GB" sz="1600" b="0" i="0" u="none" strike="noStrike" kern="1200" dirty="0" smtClean="0">
                          <a:solidFill>
                            <a:schemeClr val="tx1"/>
                          </a:solidFill>
                          <a:effectLst/>
                          <a:latin typeface="Calibri" panose="020F0502020204030204" pitchFamily="34" charset="0"/>
                          <a:ea typeface="+mn-ea"/>
                          <a:cs typeface="+mn-cs"/>
                        </a:rPr>
                        <a:t>API &amp; Software </a:t>
                      </a:r>
                      <a:r>
                        <a:rPr lang="en-GB" sz="1600" b="0" i="0" u="none" strike="noStrike" kern="1200" dirty="0">
                          <a:solidFill>
                            <a:schemeClr val="tx1"/>
                          </a:solidFill>
                          <a:effectLst/>
                          <a:latin typeface="Calibri" panose="020F0502020204030204" pitchFamily="34" charset="0"/>
                          <a:ea typeface="+mn-ea"/>
                          <a:cs typeface="+mn-cs"/>
                        </a:rPr>
                        <a:t>Developer Guide Provided &amp; Technical Assistance</a:t>
                      </a:r>
                    </a:p>
                  </a:txBody>
                  <a:tcPr marL="360000" marR="360000" marT="9525" marB="0" anchor="ctr">
                    <a:gradFill>
                      <a:gsLst>
                        <a:gs pos="0">
                          <a:schemeClr val="accent3">
                            <a:lumMod val="0"/>
                            <a:lumOff val="100000"/>
                          </a:schemeClr>
                        </a:gs>
                        <a:gs pos="35000">
                          <a:schemeClr val="accent3">
                            <a:lumMod val="0"/>
                            <a:lumOff val="100000"/>
                          </a:schemeClr>
                        </a:gs>
                        <a:gs pos="100000">
                          <a:schemeClr val="accent3">
                            <a:lumMod val="20000"/>
                            <a:lumOff val="80000"/>
                          </a:schemeClr>
                        </a:gs>
                      </a:gsLst>
                      <a:lin ang="10800000" scaled="1"/>
                    </a:gradFill>
                  </a:tcPr>
                </a:tc>
                <a:extLst>
                  <a:ext uri="{0D108BD9-81ED-4DB2-BD59-A6C34878D82A}">
                    <a16:rowId xmlns:a16="http://schemas.microsoft.com/office/drawing/2014/main" val="4203855170"/>
                  </a:ext>
                </a:extLst>
              </a:tr>
            </a:tbl>
          </a:graphicData>
        </a:graphic>
      </p:graphicFrame>
      <p:sp>
        <p:nvSpPr>
          <p:cNvPr id="8" name="ZoneTexte 7">
            <a:extLst>
              <a:ext uri="{FF2B5EF4-FFF2-40B4-BE49-F238E27FC236}">
                <a16:creationId xmlns:a16="http://schemas.microsoft.com/office/drawing/2014/main" id="{B6AE383F-9B17-0441-BBC5-7304B51873E2}"/>
              </a:ext>
            </a:extLst>
          </p:cNvPr>
          <p:cNvSpPr txBox="1"/>
          <p:nvPr/>
        </p:nvSpPr>
        <p:spPr>
          <a:xfrm>
            <a:off x="-1" y="8942524"/>
            <a:ext cx="7559676" cy="307777"/>
          </a:xfrm>
          <a:prstGeom prst="rect">
            <a:avLst/>
          </a:prstGeom>
          <a:noFill/>
        </p:spPr>
        <p:txBody>
          <a:bodyPr wrap="square" rtlCol="0">
            <a:spAutoFit/>
          </a:bodyPr>
          <a:lstStyle/>
          <a:p>
            <a:r>
              <a:rPr lang="en-US" sz="1400" i="1" dirty="0"/>
              <a:t>*Varies depending on the communication, data compression, and receiving device </a:t>
            </a:r>
          </a:p>
        </p:txBody>
      </p:sp>
    </p:spTree>
    <p:extLst>
      <p:ext uri="{BB962C8B-B14F-4D97-AF65-F5344CB8AC3E}">
        <p14:creationId xmlns:p14="http://schemas.microsoft.com/office/powerpoint/2010/main" val="136698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FDD964-9970-E744-BA75-99CCAA6C37E2}"/>
              </a:ext>
            </a:extLst>
          </p:cNvPr>
          <p:cNvSpPr>
            <a:spLocks noGrp="1"/>
          </p:cNvSpPr>
          <p:nvPr>
            <p:ph type="title"/>
          </p:nvPr>
        </p:nvSpPr>
        <p:spPr/>
        <p:txBody>
          <a:bodyPr/>
          <a:lstStyle/>
          <a:p>
            <a:r>
              <a:rPr lang="en-US" dirty="0"/>
              <a:t>CONTACT US</a:t>
            </a:r>
          </a:p>
        </p:txBody>
      </p:sp>
      <p:pic>
        <p:nvPicPr>
          <p:cNvPr id="5" name="Imagen 1">
            <a:extLst>
              <a:ext uri="{FF2B5EF4-FFF2-40B4-BE49-F238E27FC236}">
                <a16:creationId xmlns:a16="http://schemas.microsoft.com/office/drawing/2014/main" id="{93E40CC5-3D33-654A-80F6-E6E136DC75F1}"/>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l="281" t="216" r="80" b="-218"/>
          <a:stretch/>
        </p:blipFill>
        <p:spPr>
          <a:xfrm>
            <a:off x="2835274" y="8349965"/>
            <a:ext cx="1889126" cy="536606"/>
          </a:xfrm>
          <a:prstGeom prst="rect">
            <a:avLst/>
          </a:prstGeom>
        </p:spPr>
      </p:pic>
      <p:pic>
        <p:nvPicPr>
          <p:cNvPr id="6" name="Imagen 2">
            <a:extLst>
              <a:ext uri="{FF2B5EF4-FFF2-40B4-BE49-F238E27FC236}">
                <a16:creationId xmlns:a16="http://schemas.microsoft.com/office/drawing/2014/main" id="{F2BA2E68-EBE9-2B47-A2E1-83A0ACAEC65B}"/>
              </a:ext>
            </a:extLst>
          </p:cNvPr>
          <p:cNvPicPr>
            <a:picLocks noChangeAspect="1"/>
          </p:cNvPicPr>
          <p:nvPr/>
        </p:nvPicPr>
        <p:blipFill rotWithShape="1">
          <a:blip r:embed="rId3">
            <a:extLst>
              <a:ext uri="{28A0092B-C50C-407E-A947-70E740481C1C}">
                <a14:useLocalDpi xmlns:a14="http://schemas.microsoft.com/office/drawing/2010/main" val="0"/>
              </a:ext>
            </a:extLst>
          </a:blip>
          <a:srcRect l="30076" r="39311"/>
          <a:stretch/>
        </p:blipFill>
        <p:spPr>
          <a:xfrm>
            <a:off x="1331531" y="3042327"/>
            <a:ext cx="4896612" cy="3998799"/>
          </a:xfrm>
          <a:prstGeom prst="rect">
            <a:avLst/>
          </a:prstGeom>
        </p:spPr>
      </p:pic>
      <p:sp>
        <p:nvSpPr>
          <p:cNvPr id="8" name="Rectángulo 15">
            <a:extLst>
              <a:ext uri="{FF2B5EF4-FFF2-40B4-BE49-F238E27FC236}">
                <a16:creationId xmlns:a16="http://schemas.microsoft.com/office/drawing/2014/main" id="{7C28934D-F3EC-A040-8232-52482DAC38DA}"/>
              </a:ext>
            </a:extLst>
          </p:cNvPr>
          <p:cNvSpPr/>
          <p:nvPr/>
        </p:nvSpPr>
        <p:spPr>
          <a:xfrm>
            <a:off x="277929" y="9481176"/>
            <a:ext cx="7003818" cy="812530"/>
          </a:xfrm>
          <a:prstGeom prst="rect">
            <a:avLst/>
          </a:prstGeom>
        </p:spPr>
        <p:txBody>
          <a:bodyPr wrap="square">
            <a:spAutoFit/>
          </a:bodyPr>
          <a:lstStyle/>
          <a:p>
            <a:pPr algn="ctr" defTabSz="601266">
              <a:buClr>
                <a:srgbClr val="BBE0E3"/>
              </a:buClr>
              <a:buFont typeface="Wingdings" pitchFamily="2" charset="2"/>
              <a:buNone/>
            </a:pPr>
            <a:r>
              <a:rPr lang="en-US" sz="900" b="0" i="0" dirty="0">
                <a:solidFill>
                  <a:schemeClr val="bg1">
                    <a:lumMod val="75000"/>
                  </a:schemeClr>
                </a:solidFill>
                <a:latin typeface="Avenir Light" panose="020B0402020203020204" pitchFamily="34" charset="77"/>
                <a:cs typeface="Avenir Light"/>
              </a:rPr>
              <a:t>Sensing Tex, SL.  Sensing </a:t>
            </a:r>
            <a:r>
              <a:rPr lang="en-US" sz="900" b="0" i="0" dirty="0" err="1">
                <a:solidFill>
                  <a:schemeClr val="bg1">
                    <a:lumMod val="75000"/>
                  </a:schemeClr>
                </a:solidFill>
                <a:latin typeface="Avenir Light" panose="020B0402020203020204" pitchFamily="34" charset="77"/>
                <a:cs typeface="Avenir Light"/>
              </a:rPr>
              <a:t>Tex</a:t>
            </a:r>
            <a:r>
              <a:rPr lang="en-US" sz="900" b="0" i="0" dirty="0">
                <a:solidFill>
                  <a:schemeClr val="bg1">
                    <a:lumMod val="75000"/>
                  </a:schemeClr>
                </a:solidFill>
                <a:latin typeface="Avenir Light" panose="020B0402020203020204" pitchFamily="34" charset="77"/>
                <a:cs typeface="Avenir Light"/>
              </a:rPr>
              <a:t>® Registered.  2021</a:t>
            </a:r>
            <a:r>
              <a:rPr lang="en-US" sz="900" b="0" i="0" baseline="0" dirty="0">
                <a:solidFill>
                  <a:schemeClr val="bg1">
                    <a:lumMod val="75000"/>
                  </a:schemeClr>
                </a:solidFill>
                <a:latin typeface="Avenir Light" panose="020B0402020203020204" pitchFamily="34" charset="77"/>
                <a:cs typeface="Avenir Light"/>
              </a:rPr>
              <a:t> </a:t>
            </a:r>
            <a:r>
              <a:rPr lang="en-US" sz="900" b="0" i="0" dirty="0">
                <a:solidFill>
                  <a:schemeClr val="bg1">
                    <a:lumMod val="75000"/>
                  </a:schemeClr>
                </a:solidFill>
                <a:latin typeface="Avenir Light" panose="020B0402020203020204" pitchFamily="34" charset="77"/>
                <a:cs typeface="Avenir Light"/>
              </a:rPr>
              <a:t>All rights reserved. Confidential and  proprietary document.  </a:t>
            </a:r>
          </a:p>
          <a:p>
            <a:pPr algn="ctr" defTabSz="601266">
              <a:spcBef>
                <a:spcPct val="20000"/>
              </a:spcBef>
            </a:pPr>
            <a:r>
              <a:rPr lang="en-US" sz="900" b="0" i="0" dirty="0">
                <a:solidFill>
                  <a:schemeClr val="bg1">
                    <a:lumMod val="75000"/>
                  </a:schemeClr>
                </a:solidFill>
                <a:latin typeface="Avenir Light" panose="020B0402020203020204" pitchFamily="34" charset="77"/>
                <a:cs typeface="Avenir Light"/>
              </a:rPr>
              <a:t>This document and all information contained herein is the sole property of Sensing </a:t>
            </a:r>
            <a:r>
              <a:rPr lang="en-US" sz="900" b="0" i="0" dirty="0" err="1">
                <a:solidFill>
                  <a:schemeClr val="bg1">
                    <a:lumMod val="75000"/>
                  </a:schemeClr>
                </a:solidFill>
                <a:latin typeface="Avenir Light" panose="020B0402020203020204" pitchFamily="34" charset="77"/>
                <a:cs typeface="Avenir Light"/>
              </a:rPr>
              <a:t>Tex</a:t>
            </a:r>
            <a:r>
              <a:rPr lang="en-US" sz="900" b="0" i="0" dirty="0">
                <a:solidFill>
                  <a:schemeClr val="bg1">
                    <a:lumMod val="75000"/>
                  </a:schemeClr>
                </a:solidFill>
                <a:latin typeface="Avenir Light" panose="020B0402020203020204" pitchFamily="34" charset="77"/>
                <a:cs typeface="Avenir Light"/>
              </a:rPr>
              <a:t>, SL. No intellectual property rights are granted by the delivery of this document or the disclosure of its content.  This document shall not be reproduced or disclosed to third party without the express written consent of Sensing </a:t>
            </a:r>
            <a:r>
              <a:rPr lang="en-US" sz="900" b="0" i="0" dirty="0" err="1">
                <a:solidFill>
                  <a:schemeClr val="bg1">
                    <a:lumMod val="75000"/>
                  </a:schemeClr>
                </a:solidFill>
                <a:latin typeface="Avenir Light" panose="020B0402020203020204" pitchFamily="34" charset="77"/>
                <a:cs typeface="Avenir Light"/>
              </a:rPr>
              <a:t>Tex</a:t>
            </a:r>
            <a:r>
              <a:rPr lang="en-US" sz="900" b="0" i="0" dirty="0">
                <a:solidFill>
                  <a:schemeClr val="bg1">
                    <a:lumMod val="75000"/>
                  </a:schemeClr>
                </a:solidFill>
                <a:latin typeface="Avenir Light" panose="020B0402020203020204" pitchFamily="34" charset="77"/>
                <a:cs typeface="Avenir Light"/>
              </a:rPr>
              <a:t>, SL. This document and its content shall not be used for any purpose other than that for which it is supplied. </a:t>
            </a:r>
          </a:p>
        </p:txBody>
      </p:sp>
      <p:sp>
        <p:nvSpPr>
          <p:cNvPr id="9" name="Marcador de posición de texto 2">
            <a:extLst>
              <a:ext uri="{FF2B5EF4-FFF2-40B4-BE49-F238E27FC236}">
                <a16:creationId xmlns:a16="http://schemas.microsoft.com/office/drawing/2014/main" id="{DC962250-043A-0D46-B009-B0F7D962F3CA}"/>
              </a:ext>
            </a:extLst>
          </p:cNvPr>
          <p:cNvSpPr txBox="1">
            <a:spLocks/>
          </p:cNvSpPr>
          <p:nvPr/>
        </p:nvSpPr>
        <p:spPr>
          <a:xfrm>
            <a:off x="-1" y="8886571"/>
            <a:ext cx="7559676" cy="749625"/>
          </a:xfrm>
          <a:prstGeom prst="rect">
            <a:avLst/>
          </a:prstGeom>
        </p:spPr>
        <p:txBody>
          <a:bodyPr vert="horz" lIns="68580" tIns="34290" rIns="68580" bIns="34290" rtlCol="0">
            <a:normAutofit/>
          </a:bodyPr>
          <a:lstStyle>
            <a:lvl1pPr marL="0" indent="0" algn="l" defTabSz="914400" rtl="0" eaLnBrk="1" latinLnBrk="0" hangingPunct="1">
              <a:lnSpc>
                <a:spcPct val="90000"/>
              </a:lnSpc>
              <a:spcBef>
                <a:spcPts val="1000"/>
              </a:spcBef>
              <a:buFont typeface="Arial" panose="020B0604020202020204" pitchFamily="34" charset="0"/>
              <a:buNone/>
              <a:defRPr sz="1800" b="0" i="0" kern="1200">
                <a:solidFill>
                  <a:schemeClr val="tx1"/>
                </a:solidFill>
                <a:latin typeface="Avenir Light" panose="020B0402020203020204" pitchFamily="34" charset="77"/>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b="0" i="0" kern="1200">
                <a:solidFill>
                  <a:schemeClr val="tx1"/>
                </a:solidFill>
                <a:latin typeface="Avenir Light" panose="020B0402020203020204" pitchFamily="34" charset="77"/>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s-ES" sz="900" dirty="0">
                <a:solidFill>
                  <a:srgbClr val="949494"/>
                </a:solidFill>
              </a:rPr>
              <a:t>SENSING TEX, SL |</a:t>
            </a:r>
            <a:r>
              <a:rPr lang="en-CA" sz="975" dirty="0">
                <a:solidFill>
                  <a:srgbClr val="949494"/>
                </a:solidFill>
              </a:rPr>
              <a:t> </a:t>
            </a:r>
            <a:r>
              <a:rPr lang="es-ES" sz="900" b="0" i="0" dirty="0">
                <a:solidFill>
                  <a:srgbClr val="949494"/>
                </a:solidFill>
                <a:latin typeface="Avenir Light" panose="020B0402020203020204" pitchFamily="34" charset="77"/>
                <a:hlinkClick r:id="rId4">
                  <a:extLst>
                    <a:ext uri="{A12FA001-AC4F-418D-AE19-62706E023703}">
                      <ahyp:hlinkClr xmlns:ahyp="http://schemas.microsoft.com/office/drawing/2018/hyperlinkcolor" xmlns="" val="tx"/>
                    </a:ext>
                  </a:extLst>
                </a:hlinkClick>
              </a:rPr>
              <a:t>info@sensingtex.com</a:t>
            </a:r>
            <a:r>
              <a:rPr lang="es-ES" sz="900" b="0" i="0" dirty="0">
                <a:solidFill>
                  <a:srgbClr val="949494"/>
                </a:solidFill>
                <a:latin typeface="Avenir Light" panose="020B0402020203020204" pitchFamily="34" charset="77"/>
              </a:rPr>
              <a:t> </a:t>
            </a:r>
          </a:p>
        </p:txBody>
      </p:sp>
    </p:spTree>
    <p:extLst>
      <p:ext uri="{BB962C8B-B14F-4D97-AF65-F5344CB8AC3E}">
        <p14:creationId xmlns:p14="http://schemas.microsoft.com/office/powerpoint/2010/main" val="31003937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FDD964-9970-E744-BA75-99CCAA6C37E2}"/>
              </a:ext>
            </a:extLst>
          </p:cNvPr>
          <p:cNvSpPr>
            <a:spLocks noGrp="1"/>
          </p:cNvSpPr>
          <p:nvPr>
            <p:ph type="title"/>
          </p:nvPr>
        </p:nvSpPr>
        <p:spPr/>
        <p:txBody>
          <a:bodyPr/>
          <a:lstStyle/>
          <a:p>
            <a:r>
              <a:rPr lang="en-US" dirty="0"/>
              <a:t>DIAGRAM</a:t>
            </a:r>
          </a:p>
        </p:txBody>
      </p:sp>
      <p:pic>
        <p:nvPicPr>
          <p:cNvPr id="10" name="Image 9">
            <a:extLst>
              <a:ext uri="{FF2B5EF4-FFF2-40B4-BE49-F238E27FC236}">
                <a16:creationId xmlns:a16="http://schemas.microsoft.com/office/drawing/2014/main" id="{4ECF0DFB-77E3-7947-AACF-2434E210A877}"/>
              </a:ext>
            </a:extLst>
          </p:cNvPr>
          <p:cNvPicPr>
            <a:picLocks noChangeAspect="1"/>
          </p:cNvPicPr>
          <p:nvPr/>
        </p:nvPicPr>
        <p:blipFill>
          <a:blip r:embed="rId2"/>
          <a:srcRect/>
          <a:stretch/>
        </p:blipFill>
        <p:spPr>
          <a:xfrm rot="5400000">
            <a:off x="862895" y="2111169"/>
            <a:ext cx="6924085" cy="6469474"/>
          </a:xfrm>
          <a:prstGeom prst="rect">
            <a:avLst/>
          </a:prstGeom>
        </p:spPr>
      </p:pic>
    </p:spTree>
    <p:extLst>
      <p:ext uri="{BB962C8B-B14F-4D97-AF65-F5344CB8AC3E}">
        <p14:creationId xmlns:p14="http://schemas.microsoft.com/office/powerpoint/2010/main" val="225423738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BASE_00">
  <a:themeElements>
    <a:clrScheme name="SENSING TEX color palette 1">
      <a:dk1>
        <a:srgbClr val="1E1E1E"/>
      </a:dk1>
      <a:lt1>
        <a:srgbClr val="FFFFFF"/>
      </a:lt1>
      <a:dk2>
        <a:srgbClr val="515152"/>
      </a:dk2>
      <a:lt2>
        <a:srgbClr val="FFFFFF"/>
      </a:lt2>
      <a:accent1>
        <a:srgbClr val="CBD300"/>
      </a:accent1>
      <a:accent2>
        <a:srgbClr val="ED7D31"/>
      </a:accent2>
      <a:accent3>
        <a:srgbClr val="A5A5A5"/>
      </a:accent3>
      <a:accent4>
        <a:srgbClr val="FFC000"/>
      </a:accent4>
      <a:accent5>
        <a:srgbClr val="5B9BD5"/>
      </a:accent5>
      <a:accent6>
        <a:srgbClr val="70AD47"/>
      </a:accent6>
      <a:hlink>
        <a:srgbClr val="CBD300"/>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 dockstate="right" visibility="0" width="350" row="0">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0D038ABD-75AE-1C4C-84E9-B3DC6F35CD86}">
  <we:reference id="wa104178141" version="4.3.3.0" store="fr-FR" storeType="OMEX"/>
  <we:alternateReferences>
    <we:reference id="wa104178141" version="4.3.3.0" store="WA104178141"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9B389490-4C34-D04C-8D63-6AEEE2017F8D}">
  <we:reference id="wa104380050" version="3.1.0.0" store="fr-FR" storeType="OMEX"/>
  <we:alternateReferences>
    <we:reference id="wa104380050" version="3.1.0.0" store="WA104380050"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9624</TotalTime>
  <Words>518</Words>
  <Application>Microsoft Office PowerPoint</Application>
  <PresentationFormat>Personalizado</PresentationFormat>
  <Paragraphs>77</Paragraphs>
  <Slides>7</Slides>
  <Notes>1</Notes>
  <HiddenSlides>1</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7</vt:i4>
      </vt:variant>
    </vt:vector>
  </HeadingPairs>
  <TitlesOfParts>
    <vt:vector size="14" baseType="lpstr">
      <vt:lpstr>Arial</vt:lpstr>
      <vt:lpstr>Avenir Book</vt:lpstr>
      <vt:lpstr>Avenir Heavy</vt:lpstr>
      <vt:lpstr>Avenir Light</vt:lpstr>
      <vt:lpstr>Calibri</vt:lpstr>
      <vt:lpstr>Wingdings</vt:lpstr>
      <vt:lpstr>BASE_00</vt:lpstr>
      <vt:lpstr>THE HEALTH MAT DEV KIT 1.9</vt:lpstr>
      <vt:lpstr>THE PLATFORM</vt:lpstr>
      <vt:lpstr>THE DEV KIT</vt:lpstr>
      <vt:lpstr>SYSTEM COMPONENTS</vt:lpstr>
      <vt:lpstr>FITNESS MAT FEATURES</vt:lpstr>
      <vt:lpstr>CONTACT US</vt:lpstr>
      <vt:lpstr>DIAGRAM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Sfeir ., Anis Georges</dc:creator>
  <cp:lastModifiedBy>Miguel Ridao Granado</cp:lastModifiedBy>
  <cp:revision>179</cp:revision>
  <dcterms:created xsi:type="dcterms:W3CDTF">2020-10-21T08:06:33Z</dcterms:created>
  <dcterms:modified xsi:type="dcterms:W3CDTF">2021-10-11T11:56:24Z</dcterms:modified>
</cp:coreProperties>
</file>